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tiff" ContentType="image/tiff"/>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28"/>
  </p:notesMasterIdLst>
  <p:sldIdLst>
    <p:sldId id="256" r:id="rId2"/>
    <p:sldId id="257" r:id="rId3"/>
    <p:sldId id="258" r:id="rId4"/>
    <p:sldId id="433" r:id="rId5"/>
    <p:sldId id="435" r:id="rId6"/>
    <p:sldId id="460" r:id="rId7"/>
    <p:sldId id="439" r:id="rId8"/>
    <p:sldId id="434" r:id="rId9"/>
    <p:sldId id="440" r:id="rId10"/>
    <p:sldId id="445" r:id="rId11"/>
    <p:sldId id="438" r:id="rId12"/>
    <p:sldId id="446" r:id="rId13"/>
    <p:sldId id="447" r:id="rId14"/>
    <p:sldId id="437" r:id="rId15"/>
    <p:sldId id="448" r:id="rId16"/>
    <p:sldId id="456" r:id="rId17"/>
    <p:sldId id="457" r:id="rId18"/>
    <p:sldId id="449" r:id="rId19"/>
    <p:sldId id="455" r:id="rId20"/>
    <p:sldId id="451" r:id="rId21"/>
    <p:sldId id="419" r:id="rId22"/>
    <p:sldId id="453" r:id="rId23"/>
    <p:sldId id="454" r:id="rId24"/>
    <p:sldId id="428" r:id="rId25"/>
    <p:sldId id="458" r:id="rId26"/>
    <p:sldId id="459"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770"/>
    <p:restoredTop sz="94675"/>
  </p:normalViewPr>
  <p:slideViewPr>
    <p:cSldViewPr snapToGrid="0" snapToObjects="1">
      <p:cViewPr varScale="1">
        <p:scale>
          <a:sx n="84" d="100"/>
          <a:sy n="84" d="100"/>
        </p:scale>
        <p:origin x="200" y="90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oleObject" Target="Macintosh%20HD:Users:bobneumar:Desktop:CTMC%20Advanced:EROCA%20Hypothetical%20Outcome%20Curves%20UW-MRS.xlsx"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6.0302556358537401E-2"/>
          <c:y val="4.6099290780141799E-2"/>
          <c:w val="0.91554201272786095"/>
          <c:h val="0.86401909867649496"/>
        </c:manualLayout>
      </c:layout>
      <c:lineChart>
        <c:grouping val="standard"/>
        <c:varyColors val="0"/>
        <c:ser>
          <c:idx val="0"/>
          <c:order val="0"/>
          <c:tx>
            <c:strRef>
              <c:f>Sheet1!$B$36:$C$36</c:f>
              <c:strCache>
                <c:ptCount val="1"/>
                <c:pt idx="0">
                  <c:v>Shockable-ECPR</c:v>
                </c:pt>
              </c:strCache>
            </c:strRef>
          </c:tx>
          <c:spPr>
            <a:ln>
              <a:solidFill>
                <a:schemeClr val="accent6"/>
              </a:solidFill>
            </a:ln>
          </c:spPr>
          <c:marker>
            <c:symbol val="circle"/>
            <c:size val="9"/>
            <c:spPr>
              <a:solidFill>
                <a:schemeClr val="accent6"/>
              </a:solidFill>
              <a:ln>
                <a:solidFill>
                  <a:schemeClr val="accent6"/>
                </a:solidFill>
              </a:ln>
            </c:spPr>
          </c:marker>
          <c:cat>
            <c:numRef>
              <c:f>Sheet1!$D$35:$M$35</c:f>
              <c:numCache>
                <c:formatCode>General</c:formatCode>
                <c:ptCount val="10"/>
                <c:pt idx="0">
                  <c:v>30</c:v>
                </c:pt>
                <c:pt idx="1">
                  <c:v>35</c:v>
                </c:pt>
                <c:pt idx="2">
                  <c:v>40</c:v>
                </c:pt>
                <c:pt idx="3">
                  <c:v>45</c:v>
                </c:pt>
                <c:pt idx="4">
                  <c:v>50</c:v>
                </c:pt>
                <c:pt idx="5">
                  <c:v>55</c:v>
                </c:pt>
                <c:pt idx="6">
                  <c:v>60</c:v>
                </c:pt>
                <c:pt idx="7">
                  <c:v>65</c:v>
                </c:pt>
                <c:pt idx="8">
                  <c:v>70</c:v>
                </c:pt>
                <c:pt idx="9">
                  <c:v>75</c:v>
                </c:pt>
              </c:numCache>
            </c:numRef>
          </c:cat>
          <c:val>
            <c:numRef>
              <c:f>Sheet1!$D$36:$M$36</c:f>
              <c:numCache>
                <c:formatCode>General</c:formatCode>
                <c:ptCount val="10"/>
                <c:pt idx="0">
                  <c:v>0.4</c:v>
                </c:pt>
                <c:pt idx="1">
                  <c:v>0.35</c:v>
                </c:pt>
                <c:pt idx="2">
                  <c:v>0.3</c:v>
                </c:pt>
                <c:pt idx="3">
                  <c:v>0.25</c:v>
                </c:pt>
                <c:pt idx="4">
                  <c:v>0.2</c:v>
                </c:pt>
                <c:pt idx="5">
                  <c:v>0.15</c:v>
                </c:pt>
                <c:pt idx="6">
                  <c:v>0.1</c:v>
                </c:pt>
                <c:pt idx="7">
                  <c:v>0.06</c:v>
                </c:pt>
                <c:pt idx="8">
                  <c:v>0.03</c:v>
                </c:pt>
                <c:pt idx="9">
                  <c:v>0.02</c:v>
                </c:pt>
              </c:numCache>
            </c:numRef>
          </c:val>
          <c:smooth val="0"/>
          <c:extLst>
            <c:ext xmlns:c16="http://schemas.microsoft.com/office/drawing/2014/chart" uri="{C3380CC4-5D6E-409C-BE32-E72D297353CC}">
              <c16:uniqueId val="{00000000-C7FB-9A4B-A60E-81A19532DB6F}"/>
            </c:ext>
          </c:extLst>
        </c:ser>
        <c:ser>
          <c:idx val="2"/>
          <c:order val="1"/>
          <c:tx>
            <c:strRef>
              <c:f>Sheet1!$B$38:$C$38</c:f>
              <c:strCache>
                <c:ptCount val="1"/>
                <c:pt idx="0">
                  <c:v>Shockable-Control</c:v>
                </c:pt>
              </c:strCache>
            </c:strRef>
          </c:tx>
          <c:spPr>
            <a:ln>
              <a:solidFill>
                <a:schemeClr val="accent6"/>
              </a:solidFill>
              <a:prstDash val="sysDash"/>
            </a:ln>
          </c:spPr>
          <c:marker>
            <c:symbol val="circle"/>
            <c:size val="9"/>
            <c:spPr>
              <a:solidFill>
                <a:schemeClr val="bg1">
                  <a:lumMod val="75000"/>
                </a:schemeClr>
              </a:solidFill>
              <a:ln>
                <a:solidFill>
                  <a:schemeClr val="accent6"/>
                </a:solidFill>
              </a:ln>
            </c:spPr>
          </c:marker>
          <c:cat>
            <c:numRef>
              <c:f>Sheet1!$D$35:$M$35</c:f>
              <c:numCache>
                <c:formatCode>General</c:formatCode>
                <c:ptCount val="10"/>
                <c:pt idx="0">
                  <c:v>30</c:v>
                </c:pt>
                <c:pt idx="1">
                  <c:v>35</c:v>
                </c:pt>
                <c:pt idx="2">
                  <c:v>40</c:v>
                </c:pt>
                <c:pt idx="3">
                  <c:v>45</c:v>
                </c:pt>
                <c:pt idx="4">
                  <c:v>50</c:v>
                </c:pt>
                <c:pt idx="5">
                  <c:v>55</c:v>
                </c:pt>
                <c:pt idx="6">
                  <c:v>60</c:v>
                </c:pt>
                <c:pt idx="7">
                  <c:v>65</c:v>
                </c:pt>
                <c:pt idx="8">
                  <c:v>70</c:v>
                </c:pt>
                <c:pt idx="9">
                  <c:v>75</c:v>
                </c:pt>
              </c:numCache>
            </c:numRef>
          </c:cat>
          <c:val>
            <c:numRef>
              <c:f>Sheet1!$D$38:$M$38</c:f>
              <c:numCache>
                <c:formatCode>General</c:formatCode>
                <c:ptCount val="10"/>
                <c:pt idx="0">
                  <c:v>0.1</c:v>
                </c:pt>
                <c:pt idx="1">
                  <c:v>0.08</c:v>
                </c:pt>
                <c:pt idx="2">
                  <c:v>7.0000000000000007E-2</c:v>
                </c:pt>
                <c:pt idx="3">
                  <c:v>0.06</c:v>
                </c:pt>
                <c:pt idx="4">
                  <c:v>0.05</c:v>
                </c:pt>
                <c:pt idx="5">
                  <c:v>0.03</c:v>
                </c:pt>
                <c:pt idx="6">
                  <c:v>0.02</c:v>
                </c:pt>
                <c:pt idx="7">
                  <c:v>0.01</c:v>
                </c:pt>
                <c:pt idx="8">
                  <c:v>0.01</c:v>
                </c:pt>
                <c:pt idx="9">
                  <c:v>0</c:v>
                </c:pt>
              </c:numCache>
            </c:numRef>
          </c:val>
          <c:smooth val="0"/>
          <c:extLst>
            <c:ext xmlns:c16="http://schemas.microsoft.com/office/drawing/2014/chart" uri="{C3380CC4-5D6E-409C-BE32-E72D297353CC}">
              <c16:uniqueId val="{00000001-C7FB-9A4B-A60E-81A19532DB6F}"/>
            </c:ext>
          </c:extLst>
        </c:ser>
        <c:dLbls>
          <c:showLegendKey val="0"/>
          <c:showVal val="0"/>
          <c:showCatName val="0"/>
          <c:showSerName val="0"/>
          <c:showPercent val="0"/>
          <c:showBubbleSize val="0"/>
        </c:dLbls>
        <c:marker val="1"/>
        <c:smooth val="0"/>
        <c:axId val="-2016467160"/>
        <c:axId val="-1995427368"/>
      </c:lineChart>
      <c:catAx>
        <c:axId val="-2016467160"/>
        <c:scaling>
          <c:orientation val="minMax"/>
        </c:scaling>
        <c:delete val="0"/>
        <c:axPos val="b"/>
        <c:numFmt formatCode="General" sourceLinked="1"/>
        <c:majorTickMark val="out"/>
        <c:minorTickMark val="none"/>
        <c:tickLblPos val="nextTo"/>
        <c:txPr>
          <a:bodyPr/>
          <a:lstStyle/>
          <a:p>
            <a:pPr>
              <a:defRPr sz="1600"/>
            </a:pPr>
            <a:endParaRPr lang="en-US"/>
          </a:p>
        </c:txPr>
        <c:crossAx val="-1995427368"/>
        <c:crosses val="autoZero"/>
        <c:auto val="1"/>
        <c:lblAlgn val="ctr"/>
        <c:lblOffset val="100"/>
        <c:noMultiLvlLbl val="0"/>
      </c:catAx>
      <c:valAx>
        <c:axId val="-1995427368"/>
        <c:scaling>
          <c:orientation val="minMax"/>
        </c:scaling>
        <c:delete val="0"/>
        <c:axPos val="l"/>
        <c:majorGridlines/>
        <c:numFmt formatCode="General" sourceLinked="1"/>
        <c:majorTickMark val="out"/>
        <c:minorTickMark val="none"/>
        <c:tickLblPos val="nextTo"/>
        <c:txPr>
          <a:bodyPr/>
          <a:lstStyle/>
          <a:p>
            <a:pPr>
              <a:defRPr sz="1600"/>
            </a:pPr>
            <a:endParaRPr lang="en-US"/>
          </a:p>
        </c:txPr>
        <c:crossAx val="-2016467160"/>
        <c:crosses val="autoZero"/>
        <c:crossBetween val="between"/>
      </c:valAx>
      <c:spPr>
        <a:noFill/>
        <a:ln w="25400">
          <a:noFill/>
        </a:ln>
      </c:spPr>
    </c:plotArea>
    <c:legend>
      <c:legendPos val="r"/>
      <c:legendEntry>
        <c:idx val="1"/>
        <c:txPr>
          <a:bodyPr/>
          <a:lstStyle/>
          <a:p>
            <a:pPr>
              <a:defRPr sz="1800" kern="1200" spc="0"/>
            </a:pPr>
            <a:endParaRPr lang="en-US"/>
          </a:p>
        </c:txPr>
      </c:legendEntry>
      <c:layout>
        <c:manualLayout>
          <c:xMode val="edge"/>
          <c:yMode val="edge"/>
          <c:x val="0.43310983366342998"/>
          <c:y val="4.4632209435358998E-2"/>
          <c:w val="0.54900970967586105"/>
          <c:h val="0.20239540570249201"/>
        </c:manualLayout>
      </c:layout>
      <c:overlay val="0"/>
      <c:txPr>
        <a:bodyPr/>
        <a:lstStyle/>
        <a:p>
          <a:pPr>
            <a:defRPr sz="1600" kern="1200" spc="0"/>
          </a:pPr>
          <a:endParaRPr lang="en-US"/>
        </a:p>
      </c:txPr>
    </c:legend>
    <c:plotVisOnly val="1"/>
    <c:dispBlanksAs val="gap"/>
    <c:showDLblsOverMax val="0"/>
  </c:chart>
  <c:spPr>
    <a:noFill/>
    <a:ln>
      <a:noFill/>
    </a:ln>
  </c:spPr>
  <c:externalData r:id="rId2">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7B1D0A-70E9-1648-8CC7-8A0ACB4B383D}" type="datetimeFigureOut">
              <a:rPr lang="en-US" smtClean="0"/>
              <a:t>5/15/18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BE762C-E59F-3443-B7BE-AAF4A0419845}" type="slidenum">
              <a:rPr lang="en-US" smtClean="0"/>
              <a:t>‹#›</a:t>
            </a:fld>
            <a:endParaRPr lang="en-US"/>
          </a:p>
        </p:txBody>
      </p:sp>
    </p:spTree>
    <p:extLst>
      <p:ext uri="{BB962C8B-B14F-4D97-AF65-F5344CB8AC3E}">
        <p14:creationId xmlns:p14="http://schemas.microsoft.com/office/powerpoint/2010/main" val="15006911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Sudden cardiac arrest is a life-threatening condition in which the heart suddenly stops beating and there is no blood flow to the body.   If cardiac arrest is not treated immediately, it causes sudden death.   Even with immediate cardiopulmonary resuscitation (CPR), less than 10% of people survive.  Therefore it is important to study new ways of treating cardiac arrest patients in order to improve survival.    </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3B7A08AC-C6DE-974F-886B-DC135E83F7CD}" type="slidenum">
              <a:rPr lang="en-US" smtClean="0"/>
              <a:pPr/>
              <a:t>4</a:t>
            </a:fld>
            <a:endParaRPr lang="en-US"/>
          </a:p>
        </p:txBody>
      </p:sp>
    </p:spTree>
    <p:extLst>
      <p:ext uri="{BB962C8B-B14F-4D97-AF65-F5344CB8AC3E}">
        <p14:creationId xmlns:p14="http://schemas.microsoft.com/office/powerpoint/2010/main" val="6864792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current standard practice for treating an out-of hospital cardiac arrest is to perform CPR and advanced cardiovascular life support (ACLS) at the scene until either the heart is restarted or resuscitation efforts are discontinued.     </a:t>
            </a:r>
            <a:r>
              <a:rPr lang="en-US" sz="1200" i="1" kern="1200" dirty="0">
                <a:solidFill>
                  <a:schemeClr val="tx1"/>
                </a:solidFill>
                <a:effectLst/>
                <a:latin typeface="+mn-lt"/>
                <a:ea typeface="+mn-ea"/>
                <a:cs typeface="+mn-cs"/>
              </a:rPr>
              <a:t>Discuss roles of  Ann Arbor Fire EMT’s role and HVA paramedic’s, how field terminations are determined.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B7A08AC-C6DE-974F-886B-DC135E83F7CD}" type="slidenum">
              <a:rPr lang="en-US" smtClean="0"/>
              <a:pPr/>
              <a:t>5</a:t>
            </a:fld>
            <a:endParaRPr lang="en-US"/>
          </a:p>
        </p:txBody>
      </p:sp>
    </p:spTree>
    <p:extLst>
      <p:ext uri="{BB962C8B-B14F-4D97-AF65-F5344CB8AC3E}">
        <p14:creationId xmlns:p14="http://schemas.microsoft.com/office/powerpoint/2010/main" val="17976949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7A08AC-C6DE-974F-886B-DC135E83F7CD}" type="slidenum">
              <a:rPr lang="en-US" smtClean="0"/>
              <a:pPr/>
              <a:t>24</a:t>
            </a:fld>
            <a:endParaRPr lang="en-US"/>
          </a:p>
        </p:txBody>
      </p:sp>
    </p:spTree>
    <p:extLst>
      <p:ext uri="{BB962C8B-B14F-4D97-AF65-F5344CB8AC3E}">
        <p14:creationId xmlns:p14="http://schemas.microsoft.com/office/powerpoint/2010/main" val="10022237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D1613-A59A-8D43-9CEF-59A75CB2385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B6A67B3-240E-8D41-8D5F-3ED1F4AF15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5B68646-9D23-9542-A67C-091F0100C4BF}"/>
              </a:ext>
            </a:extLst>
          </p:cNvPr>
          <p:cNvSpPr>
            <a:spLocks noGrp="1"/>
          </p:cNvSpPr>
          <p:nvPr>
            <p:ph type="dt" sz="half" idx="10"/>
          </p:nvPr>
        </p:nvSpPr>
        <p:spPr/>
        <p:txBody>
          <a:bodyPr/>
          <a:lstStyle/>
          <a:p>
            <a:fld id="{2EC99C40-86B4-9741-9A25-EFC276E3C1A0}" type="datetime1">
              <a:rPr lang="en-US" smtClean="0"/>
              <a:t>5/15/18</a:t>
            </a:fld>
            <a:endParaRPr lang="en-US"/>
          </a:p>
        </p:txBody>
      </p:sp>
      <p:sp>
        <p:nvSpPr>
          <p:cNvPr id="5" name="Footer Placeholder 4">
            <a:extLst>
              <a:ext uri="{FF2B5EF4-FFF2-40B4-BE49-F238E27FC236}">
                <a16:creationId xmlns:a16="http://schemas.microsoft.com/office/drawing/2014/main" id="{AA1A2C3C-E132-AC4D-9B60-57E60A025236}"/>
              </a:ext>
            </a:extLst>
          </p:cNvPr>
          <p:cNvSpPr>
            <a:spLocks noGrp="1"/>
          </p:cNvSpPr>
          <p:nvPr>
            <p:ph type="ftr" sz="quarter" idx="11"/>
          </p:nvPr>
        </p:nvSpPr>
        <p:spPr/>
        <p:txBody>
          <a:bodyPr/>
          <a:lstStyle/>
          <a:p>
            <a:r>
              <a:rPr lang="en-US" dirty="0"/>
              <a:t>Funded by NHLBI R34HL130738</a:t>
            </a:r>
          </a:p>
        </p:txBody>
      </p:sp>
      <p:sp>
        <p:nvSpPr>
          <p:cNvPr id="6" name="Slide Number Placeholder 5">
            <a:extLst>
              <a:ext uri="{FF2B5EF4-FFF2-40B4-BE49-F238E27FC236}">
                <a16:creationId xmlns:a16="http://schemas.microsoft.com/office/drawing/2014/main" id="{2B30EF57-FCFC-FC42-A99D-ED44C79AE180}"/>
              </a:ext>
            </a:extLst>
          </p:cNvPr>
          <p:cNvSpPr>
            <a:spLocks noGrp="1"/>
          </p:cNvSpPr>
          <p:nvPr>
            <p:ph type="sldNum" sz="quarter" idx="12"/>
          </p:nvPr>
        </p:nvSpPr>
        <p:spPr/>
        <p:txBody>
          <a:bodyPr/>
          <a:lstStyle/>
          <a:p>
            <a:fld id="{2CD0B6A5-9CE6-4648-8C71-4687F88F4DEE}" type="slidenum">
              <a:rPr lang="en-US" smtClean="0"/>
              <a:t>‹#›</a:t>
            </a:fld>
            <a:endParaRPr lang="en-US" dirty="0"/>
          </a:p>
        </p:txBody>
      </p:sp>
    </p:spTree>
    <p:extLst>
      <p:ext uri="{BB962C8B-B14F-4D97-AF65-F5344CB8AC3E}">
        <p14:creationId xmlns:p14="http://schemas.microsoft.com/office/powerpoint/2010/main" val="16277131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B844B-097C-B74D-A900-458A93197DF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104FB45-2D08-FC49-8CC5-5C5762107289}"/>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7F120BD-CB35-7147-9ADD-896827491686}"/>
              </a:ext>
            </a:extLst>
          </p:cNvPr>
          <p:cNvSpPr>
            <a:spLocks noGrp="1"/>
          </p:cNvSpPr>
          <p:nvPr>
            <p:ph type="dt" sz="half" idx="10"/>
          </p:nvPr>
        </p:nvSpPr>
        <p:spPr/>
        <p:txBody>
          <a:bodyPr/>
          <a:lstStyle/>
          <a:p>
            <a:fld id="{29DFCDDE-CA54-7847-B65E-B170F05A9BF5}" type="datetime1">
              <a:rPr lang="en-US" smtClean="0"/>
              <a:t>5/15/18</a:t>
            </a:fld>
            <a:endParaRPr lang="en-US"/>
          </a:p>
        </p:txBody>
      </p:sp>
      <p:sp>
        <p:nvSpPr>
          <p:cNvPr id="5" name="Footer Placeholder 4">
            <a:extLst>
              <a:ext uri="{FF2B5EF4-FFF2-40B4-BE49-F238E27FC236}">
                <a16:creationId xmlns:a16="http://schemas.microsoft.com/office/drawing/2014/main" id="{4C64817C-EC31-DF4F-994D-BB3085B1B01B}"/>
              </a:ext>
            </a:extLst>
          </p:cNvPr>
          <p:cNvSpPr>
            <a:spLocks noGrp="1"/>
          </p:cNvSpPr>
          <p:nvPr>
            <p:ph type="ftr" sz="quarter" idx="11"/>
          </p:nvPr>
        </p:nvSpPr>
        <p:spPr/>
        <p:txBody>
          <a:bodyPr/>
          <a:lstStyle/>
          <a:p>
            <a:r>
              <a:rPr lang="en-US"/>
              <a:t>Funded by NHLBI R34HL130738</a:t>
            </a:r>
          </a:p>
        </p:txBody>
      </p:sp>
      <p:sp>
        <p:nvSpPr>
          <p:cNvPr id="6" name="Slide Number Placeholder 5">
            <a:extLst>
              <a:ext uri="{FF2B5EF4-FFF2-40B4-BE49-F238E27FC236}">
                <a16:creationId xmlns:a16="http://schemas.microsoft.com/office/drawing/2014/main" id="{3BDF8772-449B-B544-B40B-AB1EA8A976FE}"/>
              </a:ext>
            </a:extLst>
          </p:cNvPr>
          <p:cNvSpPr>
            <a:spLocks noGrp="1"/>
          </p:cNvSpPr>
          <p:nvPr>
            <p:ph type="sldNum" sz="quarter" idx="12"/>
          </p:nvPr>
        </p:nvSpPr>
        <p:spPr/>
        <p:txBody>
          <a:bodyPr/>
          <a:lstStyle/>
          <a:p>
            <a:fld id="{2CD0B6A5-9CE6-4648-8C71-4687F88F4DEE}" type="slidenum">
              <a:rPr lang="en-US" smtClean="0"/>
              <a:t>‹#›</a:t>
            </a:fld>
            <a:endParaRPr lang="en-US"/>
          </a:p>
        </p:txBody>
      </p:sp>
    </p:spTree>
    <p:extLst>
      <p:ext uri="{BB962C8B-B14F-4D97-AF65-F5344CB8AC3E}">
        <p14:creationId xmlns:p14="http://schemas.microsoft.com/office/powerpoint/2010/main" val="10823333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08B59D4-F7F0-6F47-BEA3-0461AEB3264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9E1AFEF-8FFE-A545-9ED3-4A547862346C}"/>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4574C3-9BFC-E54C-8F74-653F71411C42}"/>
              </a:ext>
            </a:extLst>
          </p:cNvPr>
          <p:cNvSpPr>
            <a:spLocks noGrp="1"/>
          </p:cNvSpPr>
          <p:nvPr>
            <p:ph type="dt" sz="half" idx="10"/>
          </p:nvPr>
        </p:nvSpPr>
        <p:spPr/>
        <p:txBody>
          <a:bodyPr/>
          <a:lstStyle/>
          <a:p>
            <a:fld id="{81001792-A19A-0243-B34F-69254B34E6D6}" type="datetime1">
              <a:rPr lang="en-US" smtClean="0"/>
              <a:t>5/15/18</a:t>
            </a:fld>
            <a:endParaRPr lang="en-US"/>
          </a:p>
        </p:txBody>
      </p:sp>
      <p:sp>
        <p:nvSpPr>
          <p:cNvPr id="5" name="Footer Placeholder 4">
            <a:extLst>
              <a:ext uri="{FF2B5EF4-FFF2-40B4-BE49-F238E27FC236}">
                <a16:creationId xmlns:a16="http://schemas.microsoft.com/office/drawing/2014/main" id="{E2DD7FD8-9496-484B-98ED-36DB44907861}"/>
              </a:ext>
            </a:extLst>
          </p:cNvPr>
          <p:cNvSpPr>
            <a:spLocks noGrp="1"/>
          </p:cNvSpPr>
          <p:nvPr>
            <p:ph type="ftr" sz="quarter" idx="11"/>
          </p:nvPr>
        </p:nvSpPr>
        <p:spPr/>
        <p:txBody>
          <a:bodyPr/>
          <a:lstStyle/>
          <a:p>
            <a:r>
              <a:rPr lang="en-US"/>
              <a:t>Funded by NHLBI R34HL130738</a:t>
            </a:r>
          </a:p>
        </p:txBody>
      </p:sp>
      <p:sp>
        <p:nvSpPr>
          <p:cNvPr id="6" name="Slide Number Placeholder 5">
            <a:extLst>
              <a:ext uri="{FF2B5EF4-FFF2-40B4-BE49-F238E27FC236}">
                <a16:creationId xmlns:a16="http://schemas.microsoft.com/office/drawing/2014/main" id="{C1D31086-EA1E-2A43-A477-ABCBF9DB4E47}"/>
              </a:ext>
            </a:extLst>
          </p:cNvPr>
          <p:cNvSpPr>
            <a:spLocks noGrp="1"/>
          </p:cNvSpPr>
          <p:nvPr>
            <p:ph type="sldNum" sz="quarter" idx="12"/>
          </p:nvPr>
        </p:nvSpPr>
        <p:spPr/>
        <p:txBody>
          <a:bodyPr/>
          <a:lstStyle/>
          <a:p>
            <a:fld id="{2CD0B6A5-9CE6-4648-8C71-4687F88F4DEE}" type="slidenum">
              <a:rPr lang="en-US" smtClean="0"/>
              <a:t>‹#›</a:t>
            </a:fld>
            <a:endParaRPr lang="en-US"/>
          </a:p>
        </p:txBody>
      </p:sp>
    </p:spTree>
    <p:extLst>
      <p:ext uri="{BB962C8B-B14F-4D97-AF65-F5344CB8AC3E}">
        <p14:creationId xmlns:p14="http://schemas.microsoft.com/office/powerpoint/2010/main" val="1141320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4507EB-5562-1D4E-8625-2C72758B5B6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8EAF772-82CE-404B-BE66-A2C7C47F58A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F3F517C-5059-9B4D-BCD6-A07E396ABA79}"/>
              </a:ext>
            </a:extLst>
          </p:cNvPr>
          <p:cNvSpPr>
            <a:spLocks noGrp="1"/>
          </p:cNvSpPr>
          <p:nvPr>
            <p:ph type="dt" sz="half" idx="10"/>
          </p:nvPr>
        </p:nvSpPr>
        <p:spPr/>
        <p:txBody>
          <a:bodyPr/>
          <a:lstStyle/>
          <a:p>
            <a:fld id="{A50A0213-5CC5-1D47-8CC9-7D07BD711881}" type="datetime1">
              <a:rPr lang="en-US" smtClean="0"/>
              <a:t>5/15/18</a:t>
            </a:fld>
            <a:endParaRPr lang="en-US"/>
          </a:p>
        </p:txBody>
      </p:sp>
      <p:sp>
        <p:nvSpPr>
          <p:cNvPr id="5" name="Footer Placeholder 4">
            <a:extLst>
              <a:ext uri="{FF2B5EF4-FFF2-40B4-BE49-F238E27FC236}">
                <a16:creationId xmlns:a16="http://schemas.microsoft.com/office/drawing/2014/main" id="{C85F3044-111E-DA4F-91B5-25E282322DCA}"/>
              </a:ext>
            </a:extLst>
          </p:cNvPr>
          <p:cNvSpPr>
            <a:spLocks noGrp="1"/>
          </p:cNvSpPr>
          <p:nvPr>
            <p:ph type="ftr" sz="quarter" idx="11"/>
          </p:nvPr>
        </p:nvSpPr>
        <p:spPr/>
        <p:txBody>
          <a:bodyPr/>
          <a:lstStyle/>
          <a:p>
            <a:r>
              <a:rPr lang="en-US" dirty="0"/>
              <a:t>Funded by NHLBI R34HL130738</a:t>
            </a:r>
          </a:p>
        </p:txBody>
      </p:sp>
      <p:sp>
        <p:nvSpPr>
          <p:cNvPr id="6" name="Slide Number Placeholder 5">
            <a:extLst>
              <a:ext uri="{FF2B5EF4-FFF2-40B4-BE49-F238E27FC236}">
                <a16:creationId xmlns:a16="http://schemas.microsoft.com/office/drawing/2014/main" id="{A4108184-7B3F-3A46-9CD8-154CA317E8AB}"/>
              </a:ext>
            </a:extLst>
          </p:cNvPr>
          <p:cNvSpPr>
            <a:spLocks noGrp="1"/>
          </p:cNvSpPr>
          <p:nvPr>
            <p:ph type="sldNum" sz="quarter" idx="12"/>
          </p:nvPr>
        </p:nvSpPr>
        <p:spPr/>
        <p:txBody>
          <a:bodyPr/>
          <a:lstStyle>
            <a:lvl1pPr>
              <a:defRPr/>
            </a:lvl1pPr>
          </a:lstStyle>
          <a:p>
            <a:fld id="{8D2033D6-F982-D049-AC4E-DA15C6984230}" type="slidenum">
              <a:rPr lang="en-US" smtClean="0"/>
              <a:pPr/>
              <a:t>‹#›</a:t>
            </a:fld>
            <a:endParaRPr lang="en-US" dirty="0"/>
          </a:p>
        </p:txBody>
      </p:sp>
    </p:spTree>
    <p:extLst>
      <p:ext uri="{BB962C8B-B14F-4D97-AF65-F5344CB8AC3E}">
        <p14:creationId xmlns:p14="http://schemas.microsoft.com/office/powerpoint/2010/main" val="40865203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78AC7D-9241-A049-94B1-E137E630262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FBE9E67-0C96-7848-A4DB-40D2E5F300A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7CB49F88-B935-0141-8358-B66E5D595861}"/>
              </a:ext>
            </a:extLst>
          </p:cNvPr>
          <p:cNvSpPr>
            <a:spLocks noGrp="1"/>
          </p:cNvSpPr>
          <p:nvPr>
            <p:ph type="dt" sz="half" idx="10"/>
          </p:nvPr>
        </p:nvSpPr>
        <p:spPr/>
        <p:txBody>
          <a:bodyPr/>
          <a:lstStyle/>
          <a:p>
            <a:fld id="{44B57E39-0194-EB40-AD7A-8B98CF2F2F2F}" type="datetime1">
              <a:rPr lang="en-US" smtClean="0"/>
              <a:t>5/15/18</a:t>
            </a:fld>
            <a:endParaRPr lang="en-US"/>
          </a:p>
        </p:txBody>
      </p:sp>
      <p:sp>
        <p:nvSpPr>
          <p:cNvPr id="5" name="Footer Placeholder 4">
            <a:extLst>
              <a:ext uri="{FF2B5EF4-FFF2-40B4-BE49-F238E27FC236}">
                <a16:creationId xmlns:a16="http://schemas.microsoft.com/office/drawing/2014/main" id="{98E2CD23-6225-5D4C-9C0B-32660548E74E}"/>
              </a:ext>
            </a:extLst>
          </p:cNvPr>
          <p:cNvSpPr>
            <a:spLocks noGrp="1"/>
          </p:cNvSpPr>
          <p:nvPr>
            <p:ph type="ftr" sz="quarter" idx="11"/>
          </p:nvPr>
        </p:nvSpPr>
        <p:spPr/>
        <p:txBody>
          <a:bodyPr/>
          <a:lstStyle/>
          <a:p>
            <a:r>
              <a:rPr lang="en-US" dirty="0"/>
              <a:t>Funded by NHLBI R34HL130738</a:t>
            </a:r>
          </a:p>
        </p:txBody>
      </p:sp>
      <p:sp>
        <p:nvSpPr>
          <p:cNvPr id="6" name="Slide Number Placeholder 5">
            <a:extLst>
              <a:ext uri="{FF2B5EF4-FFF2-40B4-BE49-F238E27FC236}">
                <a16:creationId xmlns:a16="http://schemas.microsoft.com/office/drawing/2014/main" id="{9BEF95CA-121A-5D42-BA1E-72B900359F3A}"/>
              </a:ext>
            </a:extLst>
          </p:cNvPr>
          <p:cNvSpPr>
            <a:spLocks noGrp="1"/>
          </p:cNvSpPr>
          <p:nvPr>
            <p:ph type="sldNum" sz="quarter" idx="12"/>
          </p:nvPr>
        </p:nvSpPr>
        <p:spPr/>
        <p:txBody>
          <a:bodyPr/>
          <a:lstStyle/>
          <a:p>
            <a:fld id="{2CD0B6A5-9CE6-4648-8C71-4687F88F4DEE}" type="slidenum">
              <a:rPr lang="en-US" smtClean="0"/>
              <a:t>‹#›</a:t>
            </a:fld>
            <a:endParaRPr lang="en-US"/>
          </a:p>
        </p:txBody>
      </p:sp>
    </p:spTree>
    <p:extLst>
      <p:ext uri="{BB962C8B-B14F-4D97-AF65-F5344CB8AC3E}">
        <p14:creationId xmlns:p14="http://schemas.microsoft.com/office/powerpoint/2010/main" val="8834275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1B9B4C-9D68-5F41-874C-18593ED60FB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FB40782-2BAD-254E-9984-7E43E830985E}"/>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33F02C9-2B39-B744-89D8-0E635F9FA34E}"/>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42C919C-65D4-3C45-AEB3-9FF2A1AE843C}"/>
              </a:ext>
            </a:extLst>
          </p:cNvPr>
          <p:cNvSpPr>
            <a:spLocks noGrp="1"/>
          </p:cNvSpPr>
          <p:nvPr>
            <p:ph type="dt" sz="half" idx="10"/>
          </p:nvPr>
        </p:nvSpPr>
        <p:spPr/>
        <p:txBody>
          <a:bodyPr/>
          <a:lstStyle/>
          <a:p>
            <a:fld id="{07D074D6-11D3-7246-B32A-069AAB37543D}" type="datetime1">
              <a:rPr lang="en-US" smtClean="0"/>
              <a:t>5/15/18</a:t>
            </a:fld>
            <a:endParaRPr lang="en-US"/>
          </a:p>
        </p:txBody>
      </p:sp>
      <p:sp>
        <p:nvSpPr>
          <p:cNvPr id="6" name="Footer Placeholder 5">
            <a:extLst>
              <a:ext uri="{FF2B5EF4-FFF2-40B4-BE49-F238E27FC236}">
                <a16:creationId xmlns:a16="http://schemas.microsoft.com/office/drawing/2014/main" id="{B969AF57-A3B4-2546-BB49-7C7CAC8CB093}"/>
              </a:ext>
            </a:extLst>
          </p:cNvPr>
          <p:cNvSpPr>
            <a:spLocks noGrp="1"/>
          </p:cNvSpPr>
          <p:nvPr>
            <p:ph type="ftr" sz="quarter" idx="11"/>
          </p:nvPr>
        </p:nvSpPr>
        <p:spPr/>
        <p:txBody>
          <a:bodyPr/>
          <a:lstStyle/>
          <a:p>
            <a:r>
              <a:rPr lang="en-US" dirty="0"/>
              <a:t>Funded by NHLBI R34HL130738</a:t>
            </a:r>
          </a:p>
        </p:txBody>
      </p:sp>
      <p:sp>
        <p:nvSpPr>
          <p:cNvPr id="7" name="Slide Number Placeholder 6">
            <a:extLst>
              <a:ext uri="{FF2B5EF4-FFF2-40B4-BE49-F238E27FC236}">
                <a16:creationId xmlns:a16="http://schemas.microsoft.com/office/drawing/2014/main" id="{EEFE8999-A69E-DF4F-99DE-C22417BEDB86}"/>
              </a:ext>
            </a:extLst>
          </p:cNvPr>
          <p:cNvSpPr>
            <a:spLocks noGrp="1"/>
          </p:cNvSpPr>
          <p:nvPr>
            <p:ph type="sldNum" sz="quarter" idx="12"/>
          </p:nvPr>
        </p:nvSpPr>
        <p:spPr/>
        <p:txBody>
          <a:bodyPr/>
          <a:lstStyle/>
          <a:p>
            <a:fld id="{2CD0B6A5-9CE6-4648-8C71-4687F88F4DEE}" type="slidenum">
              <a:rPr lang="en-US" smtClean="0"/>
              <a:t>‹#›</a:t>
            </a:fld>
            <a:endParaRPr lang="en-US"/>
          </a:p>
        </p:txBody>
      </p:sp>
    </p:spTree>
    <p:extLst>
      <p:ext uri="{BB962C8B-B14F-4D97-AF65-F5344CB8AC3E}">
        <p14:creationId xmlns:p14="http://schemas.microsoft.com/office/powerpoint/2010/main" val="19483083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C2C500-AFD7-A645-A731-EF4F4427ADF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0EC45D1-7C85-3447-9532-4C5110BA54A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60081F3-8193-FB4E-8032-5FED54B950DC}"/>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34A1D70-8203-9646-8915-06E0B6451B7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B835CD3-CA1A-0D43-A56C-50263E9713FE}"/>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B6E9A67-C702-FA45-8BA5-4439E72EA1A6}"/>
              </a:ext>
            </a:extLst>
          </p:cNvPr>
          <p:cNvSpPr>
            <a:spLocks noGrp="1"/>
          </p:cNvSpPr>
          <p:nvPr>
            <p:ph type="dt" sz="half" idx="10"/>
          </p:nvPr>
        </p:nvSpPr>
        <p:spPr/>
        <p:txBody>
          <a:bodyPr/>
          <a:lstStyle/>
          <a:p>
            <a:fld id="{1E176F90-3B7C-8C47-AF8D-7F55BB0CE512}" type="datetime1">
              <a:rPr lang="en-US" smtClean="0"/>
              <a:t>5/15/18</a:t>
            </a:fld>
            <a:endParaRPr lang="en-US"/>
          </a:p>
        </p:txBody>
      </p:sp>
      <p:sp>
        <p:nvSpPr>
          <p:cNvPr id="8" name="Footer Placeholder 7">
            <a:extLst>
              <a:ext uri="{FF2B5EF4-FFF2-40B4-BE49-F238E27FC236}">
                <a16:creationId xmlns:a16="http://schemas.microsoft.com/office/drawing/2014/main" id="{E0940CB9-0053-4F47-A2F7-FB62EE64C617}"/>
              </a:ext>
            </a:extLst>
          </p:cNvPr>
          <p:cNvSpPr>
            <a:spLocks noGrp="1"/>
          </p:cNvSpPr>
          <p:nvPr>
            <p:ph type="ftr" sz="quarter" idx="11"/>
          </p:nvPr>
        </p:nvSpPr>
        <p:spPr/>
        <p:txBody>
          <a:bodyPr/>
          <a:lstStyle/>
          <a:p>
            <a:r>
              <a:rPr lang="en-US"/>
              <a:t>Funded by NHLBI R34HL130738</a:t>
            </a:r>
          </a:p>
        </p:txBody>
      </p:sp>
      <p:sp>
        <p:nvSpPr>
          <p:cNvPr id="9" name="Slide Number Placeholder 8">
            <a:extLst>
              <a:ext uri="{FF2B5EF4-FFF2-40B4-BE49-F238E27FC236}">
                <a16:creationId xmlns:a16="http://schemas.microsoft.com/office/drawing/2014/main" id="{68C0CBDA-6A1C-9743-B441-E00212D6E1EB}"/>
              </a:ext>
            </a:extLst>
          </p:cNvPr>
          <p:cNvSpPr>
            <a:spLocks noGrp="1"/>
          </p:cNvSpPr>
          <p:nvPr>
            <p:ph type="sldNum" sz="quarter" idx="12"/>
          </p:nvPr>
        </p:nvSpPr>
        <p:spPr/>
        <p:txBody>
          <a:bodyPr/>
          <a:lstStyle/>
          <a:p>
            <a:fld id="{2CD0B6A5-9CE6-4648-8C71-4687F88F4DEE}" type="slidenum">
              <a:rPr lang="en-US" smtClean="0"/>
              <a:t>‹#›</a:t>
            </a:fld>
            <a:endParaRPr lang="en-US"/>
          </a:p>
        </p:txBody>
      </p:sp>
    </p:spTree>
    <p:extLst>
      <p:ext uri="{BB962C8B-B14F-4D97-AF65-F5344CB8AC3E}">
        <p14:creationId xmlns:p14="http://schemas.microsoft.com/office/powerpoint/2010/main" val="10953843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13C7A-BE97-5448-AFA2-8E2C1D422F0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6761757-FFEE-6F45-85D1-B78AD2C410C0}"/>
              </a:ext>
            </a:extLst>
          </p:cNvPr>
          <p:cNvSpPr>
            <a:spLocks noGrp="1"/>
          </p:cNvSpPr>
          <p:nvPr>
            <p:ph type="dt" sz="half" idx="10"/>
          </p:nvPr>
        </p:nvSpPr>
        <p:spPr/>
        <p:txBody>
          <a:bodyPr/>
          <a:lstStyle/>
          <a:p>
            <a:fld id="{DECADF8D-C200-BC48-9B15-BDD63FB0E0B0}" type="datetime1">
              <a:rPr lang="en-US" smtClean="0"/>
              <a:t>5/15/18</a:t>
            </a:fld>
            <a:endParaRPr lang="en-US"/>
          </a:p>
        </p:txBody>
      </p:sp>
      <p:sp>
        <p:nvSpPr>
          <p:cNvPr id="4" name="Footer Placeholder 3">
            <a:extLst>
              <a:ext uri="{FF2B5EF4-FFF2-40B4-BE49-F238E27FC236}">
                <a16:creationId xmlns:a16="http://schemas.microsoft.com/office/drawing/2014/main" id="{AE707C40-6908-1445-BBA2-7DA5B43EC7E9}"/>
              </a:ext>
            </a:extLst>
          </p:cNvPr>
          <p:cNvSpPr>
            <a:spLocks noGrp="1"/>
          </p:cNvSpPr>
          <p:nvPr>
            <p:ph type="ftr" sz="quarter" idx="11"/>
          </p:nvPr>
        </p:nvSpPr>
        <p:spPr/>
        <p:txBody>
          <a:bodyPr/>
          <a:lstStyle/>
          <a:p>
            <a:r>
              <a:rPr lang="en-US"/>
              <a:t>Funded by NHLBI R34HL130738</a:t>
            </a:r>
          </a:p>
        </p:txBody>
      </p:sp>
      <p:sp>
        <p:nvSpPr>
          <p:cNvPr id="5" name="Slide Number Placeholder 4">
            <a:extLst>
              <a:ext uri="{FF2B5EF4-FFF2-40B4-BE49-F238E27FC236}">
                <a16:creationId xmlns:a16="http://schemas.microsoft.com/office/drawing/2014/main" id="{217D01E4-4974-7C42-AA28-E840766FFFC9}"/>
              </a:ext>
            </a:extLst>
          </p:cNvPr>
          <p:cNvSpPr>
            <a:spLocks noGrp="1"/>
          </p:cNvSpPr>
          <p:nvPr>
            <p:ph type="sldNum" sz="quarter" idx="12"/>
          </p:nvPr>
        </p:nvSpPr>
        <p:spPr/>
        <p:txBody>
          <a:bodyPr/>
          <a:lstStyle/>
          <a:p>
            <a:fld id="{2CD0B6A5-9CE6-4648-8C71-4687F88F4DEE}" type="slidenum">
              <a:rPr lang="en-US" smtClean="0"/>
              <a:t>‹#›</a:t>
            </a:fld>
            <a:endParaRPr lang="en-US"/>
          </a:p>
        </p:txBody>
      </p:sp>
    </p:spTree>
    <p:extLst>
      <p:ext uri="{BB962C8B-B14F-4D97-AF65-F5344CB8AC3E}">
        <p14:creationId xmlns:p14="http://schemas.microsoft.com/office/powerpoint/2010/main" val="27139032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5883136-2924-5A4A-989A-3877FD253E2F}"/>
              </a:ext>
            </a:extLst>
          </p:cNvPr>
          <p:cNvSpPr>
            <a:spLocks noGrp="1"/>
          </p:cNvSpPr>
          <p:nvPr>
            <p:ph type="dt" sz="half" idx="10"/>
          </p:nvPr>
        </p:nvSpPr>
        <p:spPr/>
        <p:txBody>
          <a:bodyPr/>
          <a:lstStyle/>
          <a:p>
            <a:fld id="{163D5374-FBD2-D242-BE7F-6FC981E23B53}" type="datetime1">
              <a:rPr lang="en-US" smtClean="0"/>
              <a:t>5/15/18</a:t>
            </a:fld>
            <a:endParaRPr lang="en-US"/>
          </a:p>
        </p:txBody>
      </p:sp>
      <p:sp>
        <p:nvSpPr>
          <p:cNvPr id="3" name="Footer Placeholder 2">
            <a:extLst>
              <a:ext uri="{FF2B5EF4-FFF2-40B4-BE49-F238E27FC236}">
                <a16:creationId xmlns:a16="http://schemas.microsoft.com/office/drawing/2014/main" id="{A2732A50-2B61-C041-B93B-2849B5C4A474}"/>
              </a:ext>
            </a:extLst>
          </p:cNvPr>
          <p:cNvSpPr>
            <a:spLocks noGrp="1"/>
          </p:cNvSpPr>
          <p:nvPr>
            <p:ph type="ftr" sz="quarter" idx="11"/>
          </p:nvPr>
        </p:nvSpPr>
        <p:spPr/>
        <p:txBody>
          <a:bodyPr/>
          <a:lstStyle/>
          <a:p>
            <a:r>
              <a:rPr lang="en-US"/>
              <a:t>Funded by NHLBI R34HL130738</a:t>
            </a:r>
          </a:p>
        </p:txBody>
      </p:sp>
      <p:sp>
        <p:nvSpPr>
          <p:cNvPr id="4" name="Slide Number Placeholder 3">
            <a:extLst>
              <a:ext uri="{FF2B5EF4-FFF2-40B4-BE49-F238E27FC236}">
                <a16:creationId xmlns:a16="http://schemas.microsoft.com/office/drawing/2014/main" id="{5525A288-25C8-4A47-BF78-AD1269CA898C}"/>
              </a:ext>
            </a:extLst>
          </p:cNvPr>
          <p:cNvSpPr>
            <a:spLocks noGrp="1"/>
          </p:cNvSpPr>
          <p:nvPr>
            <p:ph type="sldNum" sz="quarter" idx="12"/>
          </p:nvPr>
        </p:nvSpPr>
        <p:spPr/>
        <p:txBody>
          <a:bodyPr/>
          <a:lstStyle/>
          <a:p>
            <a:fld id="{2CD0B6A5-9CE6-4648-8C71-4687F88F4DEE}" type="slidenum">
              <a:rPr lang="en-US" smtClean="0"/>
              <a:t>‹#›</a:t>
            </a:fld>
            <a:endParaRPr lang="en-US"/>
          </a:p>
        </p:txBody>
      </p:sp>
    </p:spTree>
    <p:extLst>
      <p:ext uri="{BB962C8B-B14F-4D97-AF65-F5344CB8AC3E}">
        <p14:creationId xmlns:p14="http://schemas.microsoft.com/office/powerpoint/2010/main" val="37302406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2F1F8F-F1D5-0149-956B-8068B34AB70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917EDF5-2E5A-F94B-8390-5EB50E1EF6B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DE23E7D-3843-0247-A53F-95206E2161D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64F28B4-64A7-E94D-9577-B8AC240FF295}"/>
              </a:ext>
            </a:extLst>
          </p:cNvPr>
          <p:cNvSpPr>
            <a:spLocks noGrp="1"/>
          </p:cNvSpPr>
          <p:nvPr>
            <p:ph type="dt" sz="half" idx="10"/>
          </p:nvPr>
        </p:nvSpPr>
        <p:spPr/>
        <p:txBody>
          <a:bodyPr/>
          <a:lstStyle/>
          <a:p>
            <a:fld id="{225E5825-EEDD-534D-BEE7-6BA4EDCE21A5}" type="datetime1">
              <a:rPr lang="en-US" smtClean="0"/>
              <a:t>5/15/18</a:t>
            </a:fld>
            <a:endParaRPr lang="en-US"/>
          </a:p>
        </p:txBody>
      </p:sp>
      <p:sp>
        <p:nvSpPr>
          <p:cNvPr id="6" name="Footer Placeholder 5">
            <a:extLst>
              <a:ext uri="{FF2B5EF4-FFF2-40B4-BE49-F238E27FC236}">
                <a16:creationId xmlns:a16="http://schemas.microsoft.com/office/drawing/2014/main" id="{FCDC5204-91DA-624C-9DE9-DF831EDDDC0D}"/>
              </a:ext>
            </a:extLst>
          </p:cNvPr>
          <p:cNvSpPr>
            <a:spLocks noGrp="1"/>
          </p:cNvSpPr>
          <p:nvPr>
            <p:ph type="ftr" sz="quarter" idx="11"/>
          </p:nvPr>
        </p:nvSpPr>
        <p:spPr/>
        <p:txBody>
          <a:bodyPr/>
          <a:lstStyle/>
          <a:p>
            <a:r>
              <a:rPr lang="en-US"/>
              <a:t>Funded by NHLBI R34HL130738</a:t>
            </a:r>
          </a:p>
        </p:txBody>
      </p:sp>
      <p:sp>
        <p:nvSpPr>
          <p:cNvPr id="7" name="Slide Number Placeholder 6">
            <a:extLst>
              <a:ext uri="{FF2B5EF4-FFF2-40B4-BE49-F238E27FC236}">
                <a16:creationId xmlns:a16="http://schemas.microsoft.com/office/drawing/2014/main" id="{B4806C4A-F0C0-4E42-9C71-F9E91B2AA365}"/>
              </a:ext>
            </a:extLst>
          </p:cNvPr>
          <p:cNvSpPr>
            <a:spLocks noGrp="1"/>
          </p:cNvSpPr>
          <p:nvPr>
            <p:ph type="sldNum" sz="quarter" idx="12"/>
          </p:nvPr>
        </p:nvSpPr>
        <p:spPr/>
        <p:txBody>
          <a:bodyPr/>
          <a:lstStyle/>
          <a:p>
            <a:fld id="{2CD0B6A5-9CE6-4648-8C71-4687F88F4DEE}" type="slidenum">
              <a:rPr lang="en-US" smtClean="0"/>
              <a:t>‹#›</a:t>
            </a:fld>
            <a:endParaRPr lang="en-US"/>
          </a:p>
        </p:txBody>
      </p:sp>
    </p:spTree>
    <p:extLst>
      <p:ext uri="{BB962C8B-B14F-4D97-AF65-F5344CB8AC3E}">
        <p14:creationId xmlns:p14="http://schemas.microsoft.com/office/powerpoint/2010/main" val="2457686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CA6834-3EE9-6B40-BDB5-84869202E5C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B19CAD9-F697-0446-913E-221174BEBEA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856AF59-8C6A-264A-9546-1B2A3ADC6AF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59DBF87-BE7D-6A4E-A7A9-8F90189D24ED}"/>
              </a:ext>
            </a:extLst>
          </p:cNvPr>
          <p:cNvSpPr>
            <a:spLocks noGrp="1"/>
          </p:cNvSpPr>
          <p:nvPr>
            <p:ph type="dt" sz="half" idx="10"/>
          </p:nvPr>
        </p:nvSpPr>
        <p:spPr/>
        <p:txBody>
          <a:bodyPr/>
          <a:lstStyle/>
          <a:p>
            <a:fld id="{28AEA94B-F21C-484F-9984-CD4A6D004514}" type="datetime1">
              <a:rPr lang="en-US" smtClean="0"/>
              <a:t>5/15/18</a:t>
            </a:fld>
            <a:endParaRPr lang="en-US"/>
          </a:p>
        </p:txBody>
      </p:sp>
      <p:sp>
        <p:nvSpPr>
          <p:cNvPr id="6" name="Footer Placeholder 5">
            <a:extLst>
              <a:ext uri="{FF2B5EF4-FFF2-40B4-BE49-F238E27FC236}">
                <a16:creationId xmlns:a16="http://schemas.microsoft.com/office/drawing/2014/main" id="{10C69A92-7E72-D148-8098-D58EE00FB3B3}"/>
              </a:ext>
            </a:extLst>
          </p:cNvPr>
          <p:cNvSpPr>
            <a:spLocks noGrp="1"/>
          </p:cNvSpPr>
          <p:nvPr>
            <p:ph type="ftr" sz="quarter" idx="11"/>
          </p:nvPr>
        </p:nvSpPr>
        <p:spPr/>
        <p:txBody>
          <a:bodyPr/>
          <a:lstStyle/>
          <a:p>
            <a:r>
              <a:rPr lang="en-US"/>
              <a:t>Funded by NHLBI R34HL130738</a:t>
            </a:r>
          </a:p>
        </p:txBody>
      </p:sp>
      <p:sp>
        <p:nvSpPr>
          <p:cNvPr id="7" name="Slide Number Placeholder 6">
            <a:extLst>
              <a:ext uri="{FF2B5EF4-FFF2-40B4-BE49-F238E27FC236}">
                <a16:creationId xmlns:a16="http://schemas.microsoft.com/office/drawing/2014/main" id="{00B92215-576F-BE42-BBF5-52937F959D9E}"/>
              </a:ext>
            </a:extLst>
          </p:cNvPr>
          <p:cNvSpPr>
            <a:spLocks noGrp="1"/>
          </p:cNvSpPr>
          <p:nvPr>
            <p:ph type="sldNum" sz="quarter" idx="12"/>
          </p:nvPr>
        </p:nvSpPr>
        <p:spPr/>
        <p:txBody>
          <a:bodyPr/>
          <a:lstStyle/>
          <a:p>
            <a:fld id="{2CD0B6A5-9CE6-4648-8C71-4687F88F4DEE}" type="slidenum">
              <a:rPr lang="en-US" smtClean="0"/>
              <a:t>‹#›</a:t>
            </a:fld>
            <a:endParaRPr lang="en-US"/>
          </a:p>
        </p:txBody>
      </p:sp>
    </p:spTree>
    <p:extLst>
      <p:ext uri="{BB962C8B-B14F-4D97-AF65-F5344CB8AC3E}">
        <p14:creationId xmlns:p14="http://schemas.microsoft.com/office/powerpoint/2010/main" val="21329026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50E484B-74BD-7046-BE39-8BE0801A82B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DB3602B-23E3-A242-A3D8-E340FA5A163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EC1EE24-80CA-B545-BC9A-DFAACE39A7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EAC95B-F75D-C041-9846-7282C705E2A0}" type="datetime1">
              <a:rPr lang="en-US" smtClean="0"/>
              <a:t>5/15/18</a:t>
            </a:fld>
            <a:endParaRPr lang="en-US"/>
          </a:p>
        </p:txBody>
      </p:sp>
      <p:sp>
        <p:nvSpPr>
          <p:cNvPr id="5" name="Footer Placeholder 4">
            <a:extLst>
              <a:ext uri="{FF2B5EF4-FFF2-40B4-BE49-F238E27FC236}">
                <a16:creationId xmlns:a16="http://schemas.microsoft.com/office/drawing/2014/main" id="{54F9FD21-B56E-2C44-89A9-09C78B7F66F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Funded by NHLBI R34HL130738</a:t>
            </a:r>
          </a:p>
        </p:txBody>
      </p:sp>
      <p:sp>
        <p:nvSpPr>
          <p:cNvPr id="6" name="Slide Number Placeholder 5">
            <a:extLst>
              <a:ext uri="{FF2B5EF4-FFF2-40B4-BE49-F238E27FC236}">
                <a16:creationId xmlns:a16="http://schemas.microsoft.com/office/drawing/2014/main" id="{BDAD1075-1CAF-EA46-B328-7F456C1CF10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7741F8-38AC-7E44-951D-62B4369A8A57}" type="slidenum">
              <a:rPr lang="en-US" smtClean="0"/>
              <a:pPr/>
              <a:t>‹#›</a:t>
            </a:fld>
            <a:endParaRPr lang="en-US" dirty="0"/>
          </a:p>
        </p:txBody>
      </p:sp>
    </p:spTree>
    <p:extLst>
      <p:ext uri="{BB962C8B-B14F-4D97-AF65-F5344CB8AC3E}">
        <p14:creationId xmlns:p14="http://schemas.microsoft.com/office/powerpoint/2010/main" val="34650225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mailto:EM-EROCA-Study@med.umich.edu?subject=NCT03065647,%20HUM00117553,%20ECPR%20for%20Refractory%20Out-Of-Hospital%20Cardiac%20Arrest"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0.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1F7B1B-1B48-9146-99A5-E8BA21678809}"/>
              </a:ext>
            </a:extLst>
          </p:cNvPr>
          <p:cNvSpPr>
            <a:spLocks noGrp="1"/>
          </p:cNvSpPr>
          <p:nvPr>
            <p:ph type="ctrTitle"/>
          </p:nvPr>
        </p:nvSpPr>
        <p:spPr/>
        <p:txBody>
          <a:bodyPr/>
          <a:lstStyle/>
          <a:p>
            <a:r>
              <a:rPr lang="en-US"/>
              <a:t>EROCA - Why</a:t>
            </a:r>
            <a:endParaRPr lang="en-US" dirty="0"/>
          </a:p>
        </p:txBody>
      </p:sp>
      <p:sp>
        <p:nvSpPr>
          <p:cNvPr id="3" name="Subtitle 2">
            <a:extLst>
              <a:ext uri="{FF2B5EF4-FFF2-40B4-BE49-F238E27FC236}">
                <a16:creationId xmlns:a16="http://schemas.microsoft.com/office/drawing/2014/main" id="{7FC8D4AD-5787-6141-B64A-7742B1DCF8E1}"/>
              </a:ext>
            </a:extLst>
          </p:cNvPr>
          <p:cNvSpPr>
            <a:spLocks noGrp="1"/>
          </p:cNvSpPr>
          <p:nvPr>
            <p:ph type="subTitle" idx="1"/>
          </p:nvPr>
        </p:nvSpPr>
        <p:spPr/>
        <p:txBody>
          <a:bodyPr>
            <a:normAutofit fontScale="77500" lnSpcReduction="20000"/>
          </a:bodyPr>
          <a:lstStyle/>
          <a:p>
            <a:r>
              <a:rPr lang="en-US"/>
              <a:t>ECPR for Refractory Out-of-Hospital Cardiac Arrest </a:t>
            </a:r>
          </a:p>
          <a:p>
            <a:r>
              <a:rPr lang="en-US"/>
              <a:t>Clinical Background</a:t>
            </a:r>
          </a:p>
          <a:p>
            <a:r>
              <a:rPr lang="en-US"/>
              <a:t>William Meurer, MD, MS </a:t>
            </a:r>
          </a:p>
          <a:p>
            <a:r>
              <a:rPr lang="en-US"/>
              <a:t>University of Michigan </a:t>
            </a:r>
          </a:p>
          <a:p>
            <a:r>
              <a:rPr lang="en-US"/>
              <a:t>Society for Clinical Trials 2018 Annual Meeting, Portland, Oregon </a:t>
            </a:r>
            <a:endParaRPr lang="en-US" dirty="0"/>
          </a:p>
        </p:txBody>
      </p:sp>
    </p:spTree>
    <p:extLst>
      <p:ext uri="{BB962C8B-B14F-4D97-AF65-F5344CB8AC3E}">
        <p14:creationId xmlns:p14="http://schemas.microsoft.com/office/powerpoint/2010/main" val="41387475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1857" y="0"/>
            <a:ext cx="10515600" cy="1325563"/>
          </a:xfrm>
        </p:spPr>
        <p:txBody>
          <a:bodyPr/>
          <a:lstStyle/>
          <a:p>
            <a:r>
              <a:rPr lang="en-US" dirty="0"/>
              <a:t>Background: ECPR Therapeutic Window</a:t>
            </a:r>
          </a:p>
        </p:txBody>
      </p:sp>
      <p:pic>
        <p:nvPicPr>
          <p:cNvPr id="5" name="Picture 4" descr="Therapeutic window figure.tif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9542" y="1016235"/>
            <a:ext cx="6934200" cy="4081478"/>
          </a:xfrm>
          <a:prstGeom prst="rect">
            <a:avLst/>
          </a:prstGeom>
        </p:spPr>
      </p:pic>
      <p:sp>
        <p:nvSpPr>
          <p:cNvPr id="6" name="Rectangle 5"/>
          <p:cNvSpPr/>
          <p:nvPr/>
        </p:nvSpPr>
        <p:spPr>
          <a:xfrm>
            <a:off x="326571" y="5375284"/>
            <a:ext cx="11615057" cy="738664"/>
          </a:xfrm>
          <a:prstGeom prst="rect">
            <a:avLst/>
          </a:prstGeom>
        </p:spPr>
        <p:txBody>
          <a:bodyPr wrap="square">
            <a:spAutoFit/>
          </a:bodyPr>
          <a:lstStyle/>
          <a:p>
            <a:r>
              <a:rPr lang="en-US" sz="1400" b="1" dirty="0">
                <a:latin typeface="Arial"/>
                <a:cs typeface="Arial"/>
              </a:rPr>
              <a:t>Hypothesized upper limit of therapeutic window for ECPR in refractory OHCA base on case series published with interval data</a:t>
            </a:r>
            <a:r>
              <a:rPr lang="en-US" sz="1400" dirty="0">
                <a:latin typeface="Arial"/>
                <a:cs typeface="Arial"/>
              </a:rPr>
              <a:t>.  1) </a:t>
            </a:r>
            <a:r>
              <a:rPr lang="en-US" sz="1400" dirty="0" err="1">
                <a:latin typeface="Arial"/>
                <a:cs typeface="Arial"/>
              </a:rPr>
              <a:t>Maekawa</a:t>
            </a:r>
            <a:r>
              <a:rPr lang="en-US" sz="1400" dirty="0">
                <a:latin typeface="Arial"/>
                <a:cs typeface="Arial"/>
              </a:rPr>
              <a:t> 2013; 2) Kagawa 2012; 3) </a:t>
            </a:r>
            <a:r>
              <a:rPr lang="en-US" sz="1400" dirty="0" err="1">
                <a:latin typeface="Arial"/>
                <a:cs typeface="Arial"/>
              </a:rPr>
              <a:t>Fagnoul</a:t>
            </a:r>
            <a:r>
              <a:rPr lang="en-US" sz="1400" dirty="0">
                <a:latin typeface="Arial"/>
                <a:cs typeface="Arial"/>
              </a:rPr>
              <a:t> 2013; 4) </a:t>
            </a:r>
            <a:r>
              <a:rPr lang="en-US" sz="1400" dirty="0" err="1">
                <a:latin typeface="Arial"/>
                <a:cs typeface="Arial"/>
              </a:rPr>
              <a:t>Haneya</a:t>
            </a:r>
            <a:r>
              <a:rPr lang="en-US" sz="1400" dirty="0">
                <a:latin typeface="Arial"/>
                <a:cs typeface="Arial"/>
              </a:rPr>
              <a:t> 2012; 5) Nagao 2010; 6) </a:t>
            </a:r>
            <a:r>
              <a:rPr lang="en-US" sz="1400" dirty="0" err="1">
                <a:latin typeface="Arial"/>
                <a:cs typeface="Arial"/>
              </a:rPr>
              <a:t>Avali</a:t>
            </a:r>
            <a:r>
              <a:rPr lang="en-US" sz="1400" dirty="0">
                <a:latin typeface="Arial"/>
                <a:cs typeface="Arial"/>
              </a:rPr>
              <a:t> 2012; 7) Le </a:t>
            </a:r>
            <a:r>
              <a:rPr lang="en-US" sz="1400" dirty="0" err="1">
                <a:latin typeface="Arial"/>
                <a:cs typeface="Arial"/>
              </a:rPr>
              <a:t>Guen</a:t>
            </a:r>
            <a:r>
              <a:rPr lang="en-US" sz="1400" dirty="0">
                <a:latin typeface="Arial"/>
                <a:cs typeface="Arial"/>
              </a:rPr>
              <a:t> 2011. Diamonds represent median values for collapse to ECPR flow interval and line represents interquartile range.  Adapted from </a:t>
            </a:r>
            <a:r>
              <a:rPr lang="en-US" sz="1400" dirty="0" err="1">
                <a:latin typeface="Arial"/>
                <a:cs typeface="Arial"/>
              </a:rPr>
              <a:t>Fagnoul</a:t>
            </a:r>
            <a:r>
              <a:rPr lang="en-US" sz="1400" dirty="0">
                <a:latin typeface="Arial"/>
                <a:cs typeface="Arial"/>
              </a:rPr>
              <a:t> 2014 table 2.</a:t>
            </a:r>
          </a:p>
        </p:txBody>
      </p:sp>
    </p:spTree>
    <p:extLst>
      <p:ext uri="{BB962C8B-B14F-4D97-AF65-F5344CB8AC3E}">
        <p14:creationId xmlns:p14="http://schemas.microsoft.com/office/powerpoint/2010/main" val="2507228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643" y="-174172"/>
            <a:ext cx="10515600" cy="1012371"/>
          </a:xfrm>
        </p:spPr>
        <p:txBody>
          <a:bodyPr/>
          <a:lstStyle/>
          <a:p>
            <a:r>
              <a:rPr lang="en-US" dirty="0"/>
              <a:t>EROCA Study Team</a:t>
            </a:r>
          </a:p>
        </p:txBody>
      </p:sp>
      <p:sp>
        <p:nvSpPr>
          <p:cNvPr id="3" name="Content Placeholder 2"/>
          <p:cNvSpPr>
            <a:spLocks noGrp="1"/>
          </p:cNvSpPr>
          <p:nvPr>
            <p:ph idx="1"/>
          </p:nvPr>
        </p:nvSpPr>
        <p:spPr>
          <a:xfrm>
            <a:off x="424543" y="522514"/>
            <a:ext cx="9829800" cy="5127171"/>
          </a:xfrm>
        </p:spPr>
        <p:txBody>
          <a:bodyPr>
            <a:noAutofit/>
          </a:bodyPr>
          <a:lstStyle/>
          <a:p>
            <a:pPr marL="118872" indent="0">
              <a:spcAft>
                <a:spcPts val="200"/>
              </a:spcAft>
              <a:buNone/>
            </a:pPr>
            <a:r>
              <a:rPr lang="en-US" sz="1800" b="1" dirty="0"/>
              <a:t>PI: 	Robert Neumar, MD, PhD		Emergency Medicine          </a:t>
            </a:r>
          </a:p>
          <a:p>
            <a:pPr marL="118872" indent="0">
              <a:spcAft>
                <a:spcPts val="200"/>
              </a:spcAft>
              <a:buNone/>
            </a:pPr>
            <a:r>
              <a:rPr lang="en-US" sz="1800" b="1" dirty="0"/>
              <a:t>PI: 	Robert Bartlett, MD          		Surgery</a:t>
            </a:r>
          </a:p>
          <a:p>
            <a:pPr marL="118872" indent="0">
              <a:spcAft>
                <a:spcPts val="200"/>
              </a:spcAft>
              <a:buNone/>
            </a:pPr>
            <a:r>
              <a:rPr lang="en-US" sz="1800" dirty="0"/>
              <a:t>Co-Inv.: William </a:t>
            </a:r>
            <a:r>
              <a:rPr lang="en-US" sz="1800" dirty="0" err="1"/>
              <a:t>Meurer</a:t>
            </a:r>
            <a:r>
              <a:rPr lang="en-US" sz="1800" dirty="0"/>
              <a:t>, MD, MS     		Emergency Medicine     </a:t>
            </a:r>
          </a:p>
          <a:p>
            <a:pPr marL="118872" indent="0">
              <a:spcAft>
                <a:spcPts val="200"/>
              </a:spcAft>
              <a:buNone/>
            </a:pPr>
            <a:r>
              <a:rPr lang="en-US" sz="1800" dirty="0"/>
              <a:t>Co-Inv.: Robert </a:t>
            </a:r>
            <a:r>
              <a:rPr lang="en-US" sz="1800" dirty="0" err="1"/>
              <a:t>Domeier</a:t>
            </a:r>
            <a:r>
              <a:rPr lang="en-US" sz="1800" dirty="0"/>
              <a:t>, MD          		EMS Medical Director</a:t>
            </a:r>
          </a:p>
          <a:p>
            <a:pPr marL="118872" indent="0">
              <a:spcAft>
                <a:spcPts val="200"/>
              </a:spcAft>
              <a:buNone/>
            </a:pPr>
            <a:r>
              <a:rPr lang="en-US" sz="1800" dirty="0"/>
              <a:t>Co-Inv.: Robert </a:t>
            </a:r>
            <a:r>
              <a:rPr lang="en-US" sz="1800" dirty="0" err="1"/>
              <a:t>Silbergleit</a:t>
            </a:r>
            <a:r>
              <a:rPr lang="en-US" sz="1800" dirty="0"/>
              <a:t>, MD  		Emergency Medicine        </a:t>
            </a:r>
          </a:p>
          <a:p>
            <a:pPr marL="118872" indent="0">
              <a:spcAft>
                <a:spcPts val="200"/>
              </a:spcAft>
              <a:buNone/>
            </a:pPr>
            <a:r>
              <a:rPr lang="en-US" sz="1800" dirty="0"/>
              <a:t>Co-Inv. 	Sage Whitmore, MD   		Emergency Medicine/</a:t>
            </a:r>
            <a:r>
              <a:rPr lang="en-US" sz="1800" dirty="0" err="1"/>
              <a:t>Pulm</a:t>
            </a:r>
            <a:r>
              <a:rPr lang="en-US" sz="1800" dirty="0"/>
              <a:t> </a:t>
            </a:r>
            <a:r>
              <a:rPr lang="en-US" sz="1800" dirty="0" err="1"/>
              <a:t>Crit</a:t>
            </a:r>
            <a:r>
              <a:rPr lang="en-US" sz="1800" dirty="0"/>
              <a:t> Care       </a:t>
            </a:r>
          </a:p>
          <a:p>
            <a:pPr marL="118872" indent="0">
              <a:spcAft>
                <a:spcPts val="200"/>
              </a:spcAft>
              <a:buNone/>
            </a:pPr>
            <a:r>
              <a:rPr lang="en-US" sz="1800" dirty="0"/>
              <a:t>Co-Inv.: Kyle </a:t>
            </a:r>
            <a:r>
              <a:rPr lang="en-US" sz="1800" dirty="0" err="1"/>
              <a:t>Gunnerson</a:t>
            </a:r>
            <a:r>
              <a:rPr lang="en-US" sz="1800" dirty="0"/>
              <a:t>, MD 		Emergency </a:t>
            </a:r>
            <a:r>
              <a:rPr lang="en-US" sz="1800" dirty="0" err="1"/>
              <a:t>Medicne</a:t>
            </a:r>
            <a:r>
              <a:rPr lang="en-US" sz="1800" dirty="0"/>
              <a:t>/Anesthesia </a:t>
            </a:r>
            <a:r>
              <a:rPr lang="en-US" sz="1800" dirty="0" err="1"/>
              <a:t>Crit</a:t>
            </a:r>
            <a:r>
              <a:rPr lang="en-US" sz="1800" dirty="0"/>
              <a:t> Care       	</a:t>
            </a:r>
          </a:p>
          <a:p>
            <a:pPr marL="118872" indent="0">
              <a:spcAft>
                <a:spcPts val="200"/>
              </a:spcAft>
              <a:buNone/>
            </a:pPr>
            <a:r>
              <a:rPr lang="en-US" sz="1800" dirty="0"/>
              <a:t>Co-Inv.: William Lynch, MD   		Thoracic Surgery       </a:t>
            </a:r>
          </a:p>
          <a:p>
            <a:pPr marL="118872" indent="0">
              <a:spcAft>
                <a:spcPts val="200"/>
              </a:spcAft>
              <a:buNone/>
            </a:pPr>
            <a:r>
              <a:rPr lang="en-US" sz="1800" dirty="0"/>
              <a:t>Co-Inv.: William Stacey, MD  		Neurology        </a:t>
            </a:r>
          </a:p>
          <a:p>
            <a:pPr marL="118872" indent="0">
              <a:spcAft>
                <a:spcPts val="200"/>
              </a:spcAft>
              <a:buNone/>
            </a:pPr>
            <a:r>
              <a:rPr lang="en-US" sz="1800" dirty="0"/>
              <a:t>Co-Inv.: Benjamin </a:t>
            </a:r>
            <a:r>
              <a:rPr lang="en-US" sz="1800" dirty="0" err="1"/>
              <a:t>Bassin</a:t>
            </a:r>
            <a:r>
              <a:rPr lang="en-US" sz="1800" dirty="0"/>
              <a:t>, MD  		Emergency Medicine        </a:t>
            </a:r>
          </a:p>
          <a:p>
            <a:pPr marL="118872" indent="0">
              <a:spcAft>
                <a:spcPts val="200"/>
              </a:spcAft>
              <a:buNone/>
            </a:pPr>
            <a:r>
              <a:rPr lang="en-US" sz="1800" dirty="0"/>
              <a:t>Co-Inv.: Jonathan W Haft, MD     		Cardiac Surgery     </a:t>
            </a:r>
          </a:p>
          <a:p>
            <a:pPr marL="118872" indent="0">
              <a:spcAft>
                <a:spcPts val="200"/>
              </a:spcAft>
              <a:buNone/>
            </a:pPr>
            <a:r>
              <a:rPr lang="en-US" sz="1800" dirty="0"/>
              <a:t>Co-Inv.: </a:t>
            </a:r>
            <a:r>
              <a:rPr lang="en-US" sz="1800" dirty="0" err="1"/>
              <a:t>Brahmajee</a:t>
            </a:r>
            <a:r>
              <a:rPr lang="en-US" sz="1800" dirty="0"/>
              <a:t> </a:t>
            </a:r>
            <a:r>
              <a:rPr lang="en-US" sz="1800" dirty="0" err="1"/>
              <a:t>Nallamothu</a:t>
            </a:r>
            <a:r>
              <a:rPr lang="en-US" sz="1800" dirty="0"/>
              <a:t>, MD, MPH	Cardiology      </a:t>
            </a:r>
          </a:p>
          <a:p>
            <a:pPr marL="118872" indent="0">
              <a:spcAft>
                <a:spcPts val="200"/>
              </a:spcAft>
              <a:buNone/>
            </a:pPr>
            <a:r>
              <a:rPr lang="en-US" sz="1800" dirty="0"/>
              <a:t>Co-Inv.: Kelley Kidwell, PhD    		School of Public Health</a:t>
            </a:r>
          </a:p>
          <a:p>
            <a:pPr marL="118872" indent="0">
              <a:spcAft>
                <a:spcPts val="200"/>
              </a:spcAft>
              <a:buNone/>
            </a:pPr>
            <a:r>
              <a:rPr lang="en-US" sz="1800" dirty="0"/>
              <a:t>Study Coordinator: Jennifer Fowler, BSN</a:t>
            </a:r>
            <a:endParaRPr lang="en-US" sz="1800" u="sng" dirty="0">
              <a:hlinkClick r:id="rId2"/>
            </a:endParaRPr>
          </a:p>
          <a:p>
            <a:pPr marL="118872" indent="0">
              <a:spcAft>
                <a:spcPts val="200"/>
              </a:spcAft>
              <a:buNone/>
            </a:pPr>
            <a:r>
              <a:rPr lang="en-US" sz="1800" dirty="0"/>
              <a:t>Contact Email: </a:t>
            </a:r>
            <a:r>
              <a:rPr lang="en-US" sz="1800" dirty="0" err="1"/>
              <a:t>EM-EROCA-Study@med.umich.edu</a:t>
            </a:r>
            <a:r>
              <a:rPr lang="en-US" sz="1800" dirty="0"/>
              <a:t>  </a:t>
            </a:r>
          </a:p>
        </p:txBody>
      </p:sp>
      <p:sp>
        <p:nvSpPr>
          <p:cNvPr id="4" name="Date Placeholder 3">
            <a:extLst>
              <a:ext uri="{FF2B5EF4-FFF2-40B4-BE49-F238E27FC236}">
                <a16:creationId xmlns:a16="http://schemas.microsoft.com/office/drawing/2014/main" id="{BAA9E8E8-70D4-FE47-81EB-AB00CE500741}"/>
              </a:ext>
            </a:extLst>
          </p:cNvPr>
          <p:cNvSpPr>
            <a:spLocks noGrp="1"/>
          </p:cNvSpPr>
          <p:nvPr>
            <p:ph type="dt" sz="half" idx="10"/>
          </p:nvPr>
        </p:nvSpPr>
        <p:spPr/>
        <p:txBody>
          <a:bodyPr/>
          <a:lstStyle/>
          <a:p>
            <a:fld id="{8819A74B-A61B-8B46-819F-2EF41ABEACDB}" type="datetime1">
              <a:rPr lang="en-US" smtClean="0"/>
              <a:t>5/15/18</a:t>
            </a:fld>
            <a:endParaRPr lang="en-US"/>
          </a:p>
        </p:txBody>
      </p:sp>
      <p:sp>
        <p:nvSpPr>
          <p:cNvPr id="5" name="Footer Placeholder 4">
            <a:extLst>
              <a:ext uri="{FF2B5EF4-FFF2-40B4-BE49-F238E27FC236}">
                <a16:creationId xmlns:a16="http://schemas.microsoft.com/office/drawing/2014/main" id="{3E4B5A3E-49EC-2C4F-B78C-F760F769DC77}"/>
              </a:ext>
            </a:extLst>
          </p:cNvPr>
          <p:cNvSpPr>
            <a:spLocks noGrp="1"/>
          </p:cNvSpPr>
          <p:nvPr>
            <p:ph type="ftr" sz="quarter" idx="11"/>
          </p:nvPr>
        </p:nvSpPr>
        <p:spPr/>
        <p:txBody>
          <a:bodyPr/>
          <a:lstStyle/>
          <a:p>
            <a:r>
              <a:rPr lang="en-US"/>
              <a:t>Funded by NHLBI R34HL130738</a:t>
            </a:r>
            <a:endParaRPr lang="en-US" dirty="0"/>
          </a:p>
        </p:txBody>
      </p:sp>
      <p:sp>
        <p:nvSpPr>
          <p:cNvPr id="6" name="Slide Number Placeholder 5">
            <a:extLst>
              <a:ext uri="{FF2B5EF4-FFF2-40B4-BE49-F238E27FC236}">
                <a16:creationId xmlns:a16="http://schemas.microsoft.com/office/drawing/2014/main" id="{959E78CD-8BF1-4C4D-9242-521233725FF8}"/>
              </a:ext>
            </a:extLst>
          </p:cNvPr>
          <p:cNvSpPr>
            <a:spLocks noGrp="1"/>
          </p:cNvSpPr>
          <p:nvPr>
            <p:ph type="sldNum" sz="quarter" idx="12"/>
          </p:nvPr>
        </p:nvSpPr>
        <p:spPr/>
        <p:txBody>
          <a:bodyPr/>
          <a:lstStyle/>
          <a:p>
            <a:fld id="{8D2033D6-F982-D049-AC4E-DA15C6984230}" type="slidenum">
              <a:rPr lang="en-US" smtClean="0"/>
              <a:pPr/>
              <a:t>11</a:t>
            </a:fld>
            <a:endParaRPr lang="en-US" dirty="0"/>
          </a:p>
        </p:txBody>
      </p:sp>
    </p:spTree>
    <p:extLst>
      <p:ext uri="{BB962C8B-B14F-4D97-AF65-F5344CB8AC3E}">
        <p14:creationId xmlns:p14="http://schemas.microsoft.com/office/powerpoint/2010/main" val="13871839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1F7B1B-1B48-9146-99A5-E8BA21678809}"/>
              </a:ext>
            </a:extLst>
          </p:cNvPr>
          <p:cNvSpPr>
            <a:spLocks noGrp="1"/>
          </p:cNvSpPr>
          <p:nvPr>
            <p:ph type="ctrTitle"/>
          </p:nvPr>
        </p:nvSpPr>
        <p:spPr/>
        <p:txBody>
          <a:bodyPr/>
          <a:lstStyle/>
          <a:p>
            <a:r>
              <a:rPr lang="en-US" dirty="0"/>
              <a:t>EROCA - How</a:t>
            </a:r>
          </a:p>
        </p:txBody>
      </p:sp>
      <p:sp>
        <p:nvSpPr>
          <p:cNvPr id="3" name="Subtitle 2">
            <a:extLst>
              <a:ext uri="{FF2B5EF4-FFF2-40B4-BE49-F238E27FC236}">
                <a16:creationId xmlns:a16="http://schemas.microsoft.com/office/drawing/2014/main" id="{7FC8D4AD-5787-6141-B64A-7742B1DCF8E1}"/>
              </a:ext>
            </a:extLst>
          </p:cNvPr>
          <p:cNvSpPr>
            <a:spLocks noGrp="1"/>
          </p:cNvSpPr>
          <p:nvPr>
            <p:ph type="subTitle" idx="1"/>
          </p:nvPr>
        </p:nvSpPr>
        <p:spPr/>
        <p:txBody>
          <a:bodyPr>
            <a:normAutofit fontScale="77500" lnSpcReduction="20000"/>
          </a:bodyPr>
          <a:lstStyle/>
          <a:p>
            <a:r>
              <a:rPr lang="en-US" dirty="0"/>
              <a:t>ECPR for Refractory Out-of-Hospital Cardiac Arrest </a:t>
            </a:r>
          </a:p>
          <a:p>
            <a:r>
              <a:rPr lang="en-US" dirty="0"/>
              <a:t>Clinical Trial Design – Pilot Phase</a:t>
            </a:r>
          </a:p>
          <a:p>
            <a:r>
              <a:rPr lang="en-US" dirty="0"/>
              <a:t>William Meurer, MD, MS </a:t>
            </a:r>
          </a:p>
          <a:p>
            <a:r>
              <a:rPr lang="en-US" dirty="0"/>
              <a:t>University of Michigan </a:t>
            </a:r>
          </a:p>
          <a:p>
            <a:r>
              <a:rPr lang="en-US" dirty="0"/>
              <a:t>Society for Clinical Trials 2018 Annual Meeting, Portland, Oregon </a:t>
            </a:r>
          </a:p>
        </p:txBody>
      </p:sp>
    </p:spTree>
    <p:extLst>
      <p:ext uri="{BB962C8B-B14F-4D97-AF65-F5344CB8AC3E}">
        <p14:creationId xmlns:p14="http://schemas.microsoft.com/office/powerpoint/2010/main" val="18416854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46B393-34B0-AF4C-87A6-4F7B28D28627}"/>
              </a:ext>
            </a:extLst>
          </p:cNvPr>
          <p:cNvSpPr>
            <a:spLocks noGrp="1"/>
          </p:cNvSpPr>
          <p:nvPr>
            <p:ph type="title"/>
          </p:nvPr>
        </p:nvSpPr>
        <p:spPr/>
        <p:txBody>
          <a:bodyPr/>
          <a:lstStyle/>
          <a:p>
            <a:r>
              <a:rPr lang="en-US" dirty="0"/>
              <a:t>Objectives</a:t>
            </a:r>
          </a:p>
        </p:txBody>
      </p:sp>
      <p:sp>
        <p:nvSpPr>
          <p:cNvPr id="3" name="Content Placeholder 2">
            <a:extLst>
              <a:ext uri="{FF2B5EF4-FFF2-40B4-BE49-F238E27FC236}">
                <a16:creationId xmlns:a16="http://schemas.microsoft.com/office/drawing/2014/main" id="{AA58157B-2DA7-7841-9EAB-FB7CF100A906}"/>
              </a:ext>
            </a:extLst>
          </p:cNvPr>
          <p:cNvSpPr>
            <a:spLocks noGrp="1"/>
          </p:cNvSpPr>
          <p:nvPr>
            <p:ph idx="1"/>
          </p:nvPr>
        </p:nvSpPr>
        <p:spPr/>
        <p:txBody>
          <a:bodyPr/>
          <a:lstStyle/>
          <a:p>
            <a:r>
              <a:rPr lang="en-US" dirty="0"/>
              <a:t>Describe Aims of EROCA Pilot</a:t>
            </a:r>
          </a:p>
          <a:p>
            <a:r>
              <a:rPr lang="en-US" dirty="0"/>
              <a:t>Demonstrate current design</a:t>
            </a:r>
          </a:p>
          <a:p>
            <a:r>
              <a:rPr lang="en-US" dirty="0"/>
              <a:t>Provide outline of anticipated future pivotal trial</a:t>
            </a:r>
          </a:p>
        </p:txBody>
      </p:sp>
      <p:sp>
        <p:nvSpPr>
          <p:cNvPr id="4" name="Date Placeholder 3">
            <a:extLst>
              <a:ext uri="{FF2B5EF4-FFF2-40B4-BE49-F238E27FC236}">
                <a16:creationId xmlns:a16="http://schemas.microsoft.com/office/drawing/2014/main" id="{9C0BB415-2934-C14E-BE9C-D1360C848936}"/>
              </a:ext>
            </a:extLst>
          </p:cNvPr>
          <p:cNvSpPr>
            <a:spLocks noGrp="1"/>
          </p:cNvSpPr>
          <p:nvPr>
            <p:ph type="dt" sz="half" idx="10"/>
          </p:nvPr>
        </p:nvSpPr>
        <p:spPr/>
        <p:txBody>
          <a:bodyPr/>
          <a:lstStyle/>
          <a:p>
            <a:fld id="{A50A0213-5CC5-1D47-8CC9-7D07BD711881}" type="datetime1">
              <a:rPr lang="en-US" smtClean="0"/>
              <a:t>5/15/18</a:t>
            </a:fld>
            <a:endParaRPr lang="en-US"/>
          </a:p>
        </p:txBody>
      </p:sp>
      <p:sp>
        <p:nvSpPr>
          <p:cNvPr id="5" name="Footer Placeholder 4">
            <a:extLst>
              <a:ext uri="{FF2B5EF4-FFF2-40B4-BE49-F238E27FC236}">
                <a16:creationId xmlns:a16="http://schemas.microsoft.com/office/drawing/2014/main" id="{688CA34A-0D6E-9942-8BFD-8434613AFD58}"/>
              </a:ext>
            </a:extLst>
          </p:cNvPr>
          <p:cNvSpPr>
            <a:spLocks noGrp="1"/>
          </p:cNvSpPr>
          <p:nvPr>
            <p:ph type="ftr" sz="quarter" idx="11"/>
          </p:nvPr>
        </p:nvSpPr>
        <p:spPr/>
        <p:txBody>
          <a:bodyPr/>
          <a:lstStyle/>
          <a:p>
            <a:r>
              <a:rPr lang="en-US"/>
              <a:t>Funded by NHLBI R34HL130738</a:t>
            </a:r>
            <a:endParaRPr lang="en-US" dirty="0"/>
          </a:p>
        </p:txBody>
      </p:sp>
      <p:sp>
        <p:nvSpPr>
          <p:cNvPr id="6" name="Slide Number Placeholder 5">
            <a:extLst>
              <a:ext uri="{FF2B5EF4-FFF2-40B4-BE49-F238E27FC236}">
                <a16:creationId xmlns:a16="http://schemas.microsoft.com/office/drawing/2014/main" id="{5B714CE3-A206-524E-A02E-75B0965A4578}"/>
              </a:ext>
            </a:extLst>
          </p:cNvPr>
          <p:cNvSpPr>
            <a:spLocks noGrp="1"/>
          </p:cNvSpPr>
          <p:nvPr>
            <p:ph type="sldNum" sz="quarter" idx="12"/>
          </p:nvPr>
        </p:nvSpPr>
        <p:spPr/>
        <p:txBody>
          <a:bodyPr/>
          <a:lstStyle/>
          <a:p>
            <a:fld id="{8D2033D6-F982-D049-AC4E-DA15C6984230}" type="slidenum">
              <a:rPr lang="en-US" smtClean="0"/>
              <a:pPr/>
              <a:t>13</a:t>
            </a:fld>
            <a:endParaRPr lang="en-US" dirty="0"/>
          </a:p>
        </p:txBody>
      </p:sp>
    </p:spTree>
    <p:extLst>
      <p:ext uri="{BB962C8B-B14F-4D97-AF65-F5344CB8AC3E}">
        <p14:creationId xmlns:p14="http://schemas.microsoft.com/office/powerpoint/2010/main" val="25549656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lincaltrials.gov screen shot.tif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77414" y="505674"/>
            <a:ext cx="8738187" cy="5742726"/>
          </a:xfrm>
          <a:prstGeom prst="rect">
            <a:avLst/>
          </a:prstGeom>
        </p:spPr>
      </p:pic>
      <p:sp>
        <p:nvSpPr>
          <p:cNvPr id="5" name="TextBox 4"/>
          <p:cNvSpPr txBox="1"/>
          <p:nvPr/>
        </p:nvSpPr>
        <p:spPr>
          <a:xfrm>
            <a:off x="5867400" y="5105400"/>
            <a:ext cx="3962400" cy="369332"/>
          </a:xfrm>
          <a:prstGeom prst="rect">
            <a:avLst/>
          </a:prstGeom>
          <a:noFill/>
        </p:spPr>
        <p:txBody>
          <a:bodyPr wrap="square" rtlCol="0">
            <a:spAutoFit/>
          </a:bodyPr>
          <a:lstStyle/>
          <a:p>
            <a:pPr algn="ctr"/>
            <a:r>
              <a:rPr lang="en-US" b="1" i="1" dirty="0">
                <a:solidFill>
                  <a:srgbClr val="FF0000"/>
                </a:solidFill>
                <a:latin typeface="Arial"/>
                <a:cs typeface="Arial"/>
              </a:rPr>
              <a:t>Enrollment Began May 1 2017</a:t>
            </a:r>
          </a:p>
        </p:txBody>
      </p:sp>
    </p:spTree>
    <p:extLst>
      <p:ext uri="{BB962C8B-B14F-4D97-AF65-F5344CB8AC3E}">
        <p14:creationId xmlns:p14="http://schemas.microsoft.com/office/powerpoint/2010/main" val="1884361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Study Hypotheses</a:t>
            </a:r>
          </a:p>
        </p:txBody>
      </p:sp>
      <p:sp>
        <p:nvSpPr>
          <p:cNvPr id="3" name="Content Placeholder 2"/>
          <p:cNvSpPr>
            <a:spLocks noGrp="1"/>
          </p:cNvSpPr>
          <p:nvPr>
            <p:ph idx="1"/>
          </p:nvPr>
        </p:nvSpPr>
        <p:spPr>
          <a:xfrm>
            <a:off x="1981200" y="2438400"/>
            <a:ext cx="8229600" cy="3962400"/>
          </a:xfrm>
        </p:spPr>
        <p:txBody>
          <a:bodyPr>
            <a:normAutofit fontScale="92500" lnSpcReduction="20000"/>
          </a:bodyPr>
          <a:lstStyle/>
          <a:p>
            <a:pPr marL="118872" indent="0">
              <a:lnSpc>
                <a:spcPct val="110000"/>
              </a:lnSpc>
              <a:buNone/>
            </a:pPr>
            <a:r>
              <a:rPr lang="en-US" b="1" i="1" dirty="0">
                <a:latin typeface="Arial"/>
                <a:cs typeface="Arial"/>
              </a:rPr>
              <a:t>Hypothesis 1: </a:t>
            </a:r>
            <a:r>
              <a:rPr lang="en-US" dirty="0">
                <a:latin typeface="Arial"/>
                <a:cs typeface="Arial"/>
              </a:rPr>
              <a:t>It is feasible to reliably identify a patient population with refractory OHCA that can be delivered to an ECPR capable ED within 30 minutes of the 911 call.</a:t>
            </a:r>
          </a:p>
          <a:p>
            <a:pPr marL="118872" indent="0">
              <a:lnSpc>
                <a:spcPct val="110000"/>
              </a:lnSpc>
              <a:buNone/>
            </a:pPr>
            <a:endParaRPr lang="en-US" b="1" i="1" dirty="0">
              <a:latin typeface="Arial"/>
              <a:cs typeface="Arial"/>
            </a:endParaRPr>
          </a:p>
          <a:p>
            <a:pPr marL="118872" indent="0">
              <a:lnSpc>
                <a:spcPct val="110000"/>
              </a:lnSpc>
              <a:buNone/>
            </a:pPr>
            <a:endParaRPr lang="en-US" dirty="0">
              <a:latin typeface="Arial"/>
              <a:cs typeface="Arial"/>
            </a:endParaRPr>
          </a:p>
          <a:p>
            <a:pPr marL="118872" indent="0">
              <a:lnSpc>
                <a:spcPct val="110000"/>
              </a:lnSpc>
              <a:buNone/>
            </a:pPr>
            <a:r>
              <a:rPr lang="en-US" b="1" i="1" dirty="0">
                <a:latin typeface="Arial"/>
                <a:cs typeface="Arial"/>
              </a:rPr>
              <a:t>Hypothesis 2: </a:t>
            </a:r>
            <a:r>
              <a:rPr lang="en-US" dirty="0">
                <a:latin typeface="Arial"/>
                <a:cs typeface="Arial"/>
              </a:rPr>
              <a:t>It is feasible and safe for Emergency Medicine providers to initiate ECPR within 30 minutes of ED arrival in patients with refractory OHCA.</a:t>
            </a:r>
          </a:p>
          <a:p>
            <a:pPr marL="118872" indent="0">
              <a:lnSpc>
                <a:spcPct val="110000"/>
              </a:lnSpc>
              <a:buNone/>
            </a:pPr>
            <a:endParaRPr lang="en-US" dirty="0">
              <a:latin typeface="Arial"/>
              <a:cs typeface="Arial"/>
            </a:endParaRPr>
          </a:p>
        </p:txBody>
      </p:sp>
    </p:spTree>
    <p:extLst>
      <p:ext uri="{BB962C8B-B14F-4D97-AF65-F5344CB8AC3E}">
        <p14:creationId xmlns:p14="http://schemas.microsoft.com/office/powerpoint/2010/main" val="160985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6F18D-70A4-1F40-8812-F9737D1EDEEF}"/>
              </a:ext>
            </a:extLst>
          </p:cNvPr>
          <p:cNvSpPr>
            <a:spLocks noGrp="1"/>
          </p:cNvSpPr>
          <p:nvPr>
            <p:ph type="title"/>
          </p:nvPr>
        </p:nvSpPr>
        <p:spPr/>
        <p:txBody>
          <a:bodyPr/>
          <a:lstStyle/>
          <a:p>
            <a:r>
              <a:rPr lang="en-US" dirty="0"/>
              <a:t>Design</a:t>
            </a:r>
          </a:p>
        </p:txBody>
      </p:sp>
      <p:sp>
        <p:nvSpPr>
          <p:cNvPr id="3" name="Content Placeholder 2">
            <a:extLst>
              <a:ext uri="{FF2B5EF4-FFF2-40B4-BE49-F238E27FC236}">
                <a16:creationId xmlns:a16="http://schemas.microsoft.com/office/drawing/2014/main" id="{8F1EB6FF-CE0A-8746-B95E-568D570D6E53}"/>
              </a:ext>
            </a:extLst>
          </p:cNvPr>
          <p:cNvSpPr>
            <a:spLocks noGrp="1"/>
          </p:cNvSpPr>
          <p:nvPr>
            <p:ph idx="1"/>
          </p:nvPr>
        </p:nvSpPr>
        <p:spPr/>
        <p:txBody>
          <a:bodyPr/>
          <a:lstStyle/>
          <a:p>
            <a:r>
              <a:rPr lang="en-US" dirty="0"/>
              <a:t>Prospective Randomized Trial</a:t>
            </a:r>
          </a:p>
          <a:p>
            <a:r>
              <a:rPr lang="en-US" dirty="0"/>
              <a:t>Pre-assignment of Strategy (Expedited Transport versus Standard Care)</a:t>
            </a:r>
          </a:p>
          <a:p>
            <a:r>
              <a:rPr lang="en-US" dirty="0"/>
              <a:t>24 patients</a:t>
            </a:r>
          </a:p>
          <a:p>
            <a:r>
              <a:rPr lang="en-US" dirty="0"/>
              <a:t>4:1 randomization (expedited versus standard)</a:t>
            </a:r>
          </a:p>
          <a:p>
            <a:endParaRPr lang="en-US" dirty="0"/>
          </a:p>
          <a:p>
            <a:endParaRPr lang="en-US" dirty="0"/>
          </a:p>
        </p:txBody>
      </p:sp>
      <p:sp>
        <p:nvSpPr>
          <p:cNvPr id="4" name="Date Placeholder 3">
            <a:extLst>
              <a:ext uri="{FF2B5EF4-FFF2-40B4-BE49-F238E27FC236}">
                <a16:creationId xmlns:a16="http://schemas.microsoft.com/office/drawing/2014/main" id="{E55ACB8D-3535-6B40-BFBF-679BB6F00F96}"/>
              </a:ext>
            </a:extLst>
          </p:cNvPr>
          <p:cNvSpPr>
            <a:spLocks noGrp="1"/>
          </p:cNvSpPr>
          <p:nvPr>
            <p:ph type="dt" sz="half" idx="10"/>
          </p:nvPr>
        </p:nvSpPr>
        <p:spPr/>
        <p:txBody>
          <a:bodyPr/>
          <a:lstStyle/>
          <a:p>
            <a:fld id="{A50A0213-5CC5-1D47-8CC9-7D07BD711881}" type="datetime1">
              <a:rPr lang="en-US" smtClean="0"/>
              <a:t>5/15/18</a:t>
            </a:fld>
            <a:endParaRPr lang="en-US"/>
          </a:p>
        </p:txBody>
      </p:sp>
      <p:sp>
        <p:nvSpPr>
          <p:cNvPr id="5" name="Footer Placeholder 4">
            <a:extLst>
              <a:ext uri="{FF2B5EF4-FFF2-40B4-BE49-F238E27FC236}">
                <a16:creationId xmlns:a16="http://schemas.microsoft.com/office/drawing/2014/main" id="{31776C1B-14E8-B643-A3BE-2D749924D134}"/>
              </a:ext>
            </a:extLst>
          </p:cNvPr>
          <p:cNvSpPr>
            <a:spLocks noGrp="1"/>
          </p:cNvSpPr>
          <p:nvPr>
            <p:ph type="ftr" sz="quarter" idx="11"/>
          </p:nvPr>
        </p:nvSpPr>
        <p:spPr/>
        <p:txBody>
          <a:bodyPr/>
          <a:lstStyle/>
          <a:p>
            <a:r>
              <a:rPr lang="en-US"/>
              <a:t>Funded by NHLBI R34HL130738</a:t>
            </a:r>
            <a:endParaRPr lang="en-US" dirty="0"/>
          </a:p>
        </p:txBody>
      </p:sp>
      <p:sp>
        <p:nvSpPr>
          <p:cNvPr id="6" name="Slide Number Placeholder 5">
            <a:extLst>
              <a:ext uri="{FF2B5EF4-FFF2-40B4-BE49-F238E27FC236}">
                <a16:creationId xmlns:a16="http://schemas.microsoft.com/office/drawing/2014/main" id="{163285FD-6DC4-D04C-8F1D-93E196ED6C10}"/>
              </a:ext>
            </a:extLst>
          </p:cNvPr>
          <p:cNvSpPr>
            <a:spLocks noGrp="1"/>
          </p:cNvSpPr>
          <p:nvPr>
            <p:ph type="sldNum" sz="quarter" idx="12"/>
          </p:nvPr>
        </p:nvSpPr>
        <p:spPr/>
        <p:txBody>
          <a:bodyPr/>
          <a:lstStyle/>
          <a:p>
            <a:fld id="{8D2033D6-F982-D049-AC4E-DA15C6984230}" type="slidenum">
              <a:rPr lang="en-US" smtClean="0"/>
              <a:pPr/>
              <a:t>16</a:t>
            </a:fld>
            <a:endParaRPr lang="en-US" dirty="0"/>
          </a:p>
        </p:txBody>
      </p:sp>
    </p:spTree>
    <p:extLst>
      <p:ext uri="{BB962C8B-B14F-4D97-AF65-F5344CB8AC3E}">
        <p14:creationId xmlns:p14="http://schemas.microsoft.com/office/powerpoint/2010/main" val="37132163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A12528B-98D2-3C47-B953-675BC68329E5}"/>
              </a:ext>
            </a:extLst>
          </p:cNvPr>
          <p:cNvSpPr>
            <a:spLocks noGrp="1"/>
          </p:cNvSpPr>
          <p:nvPr>
            <p:ph type="dt" sz="half" idx="10"/>
          </p:nvPr>
        </p:nvSpPr>
        <p:spPr/>
        <p:txBody>
          <a:bodyPr/>
          <a:lstStyle/>
          <a:p>
            <a:fld id="{A50A0213-5CC5-1D47-8CC9-7D07BD711881}" type="datetime1">
              <a:rPr lang="en-US" smtClean="0"/>
              <a:t>5/15/18</a:t>
            </a:fld>
            <a:endParaRPr lang="en-US"/>
          </a:p>
        </p:txBody>
      </p:sp>
      <p:sp>
        <p:nvSpPr>
          <p:cNvPr id="5" name="Footer Placeholder 4">
            <a:extLst>
              <a:ext uri="{FF2B5EF4-FFF2-40B4-BE49-F238E27FC236}">
                <a16:creationId xmlns:a16="http://schemas.microsoft.com/office/drawing/2014/main" id="{706B00F8-2DB3-5F45-852C-9CF19369A844}"/>
              </a:ext>
            </a:extLst>
          </p:cNvPr>
          <p:cNvSpPr>
            <a:spLocks noGrp="1"/>
          </p:cNvSpPr>
          <p:nvPr>
            <p:ph type="ftr" sz="quarter" idx="11"/>
          </p:nvPr>
        </p:nvSpPr>
        <p:spPr/>
        <p:txBody>
          <a:bodyPr/>
          <a:lstStyle/>
          <a:p>
            <a:r>
              <a:rPr lang="en-US"/>
              <a:t>Funded by NHLBI R34HL130738</a:t>
            </a:r>
            <a:endParaRPr lang="en-US" dirty="0"/>
          </a:p>
        </p:txBody>
      </p:sp>
      <p:sp>
        <p:nvSpPr>
          <p:cNvPr id="6" name="Slide Number Placeholder 5">
            <a:extLst>
              <a:ext uri="{FF2B5EF4-FFF2-40B4-BE49-F238E27FC236}">
                <a16:creationId xmlns:a16="http://schemas.microsoft.com/office/drawing/2014/main" id="{B42FBD6A-A65B-1C40-944D-10B791811F13}"/>
              </a:ext>
            </a:extLst>
          </p:cNvPr>
          <p:cNvSpPr>
            <a:spLocks noGrp="1"/>
          </p:cNvSpPr>
          <p:nvPr>
            <p:ph type="sldNum" sz="quarter" idx="12"/>
          </p:nvPr>
        </p:nvSpPr>
        <p:spPr/>
        <p:txBody>
          <a:bodyPr/>
          <a:lstStyle/>
          <a:p>
            <a:fld id="{8D2033D6-F982-D049-AC4E-DA15C6984230}" type="slidenum">
              <a:rPr lang="en-US" smtClean="0"/>
              <a:pPr/>
              <a:t>17</a:t>
            </a:fld>
            <a:endParaRPr lang="en-US" dirty="0"/>
          </a:p>
        </p:txBody>
      </p:sp>
      <p:sp>
        <p:nvSpPr>
          <p:cNvPr id="7" name="Rectangle 2">
            <a:extLst>
              <a:ext uri="{FF2B5EF4-FFF2-40B4-BE49-F238E27FC236}">
                <a16:creationId xmlns:a16="http://schemas.microsoft.com/office/drawing/2014/main" id="{21F25C92-851F-4745-BF74-B804886F2983}"/>
              </a:ext>
            </a:extLst>
          </p:cNvPr>
          <p:cNvSpPr>
            <a:spLocks noChangeArrowheads="1"/>
          </p:cNvSpPr>
          <p:nvPr/>
        </p:nvSpPr>
        <p:spPr bwMode="auto">
          <a:xfrm>
            <a:off x="838200" y="0"/>
            <a:ext cx="2492586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8" name="Object 7">
            <a:extLst>
              <a:ext uri="{FF2B5EF4-FFF2-40B4-BE49-F238E27FC236}">
                <a16:creationId xmlns:a16="http://schemas.microsoft.com/office/drawing/2014/main" id="{DF2FF477-C828-054B-949E-83F755DFE904}"/>
              </a:ext>
            </a:extLst>
          </p:cNvPr>
          <p:cNvGraphicFramePr>
            <a:graphicFrameLocks noChangeAspect="1"/>
          </p:cNvGraphicFramePr>
          <p:nvPr>
            <p:extLst>
              <p:ext uri="{D42A27DB-BD31-4B8C-83A1-F6EECF244321}">
                <p14:modId xmlns:p14="http://schemas.microsoft.com/office/powerpoint/2010/main" val="635849861"/>
              </p:ext>
            </p:extLst>
          </p:nvPr>
        </p:nvGraphicFramePr>
        <p:xfrm>
          <a:off x="838200" y="1"/>
          <a:ext cx="10515600" cy="6800850"/>
        </p:xfrm>
        <a:graphic>
          <a:graphicData uri="http://schemas.openxmlformats.org/presentationml/2006/ole">
            <mc:AlternateContent xmlns:mc="http://schemas.openxmlformats.org/markup-compatibility/2006">
              <mc:Choice xmlns:v="urn:schemas-microsoft-com:vml" Requires="v">
                <p:oleObj spid="_x0000_s1030" r:id="rId3" imgW="6870700" imgH="9169400" progId="Acrobat.Document.11">
                  <p:embed/>
                </p:oleObj>
              </mc:Choice>
              <mc:Fallback>
                <p:oleObj r:id="rId3" imgW="6870700" imgH="9169400" progId="Acrobat.Document.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1"/>
                        <a:ext cx="10515600" cy="6800850"/>
                      </a:xfrm>
                      <a:prstGeom prst="rect">
                        <a:avLst/>
                      </a:prstGeom>
                      <a:noFill/>
                    </p:spPr>
                  </p:pic>
                </p:oleObj>
              </mc:Fallback>
            </mc:AlternateContent>
          </a:graphicData>
        </a:graphic>
      </p:graphicFrame>
    </p:spTree>
    <p:extLst>
      <p:ext uri="{BB962C8B-B14F-4D97-AF65-F5344CB8AC3E}">
        <p14:creationId xmlns:p14="http://schemas.microsoft.com/office/powerpoint/2010/main" val="20808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Study Population</a:t>
            </a:r>
          </a:p>
        </p:txBody>
      </p:sp>
      <p:sp>
        <p:nvSpPr>
          <p:cNvPr id="3" name="Content Placeholder 2"/>
          <p:cNvSpPr>
            <a:spLocks noGrp="1"/>
          </p:cNvSpPr>
          <p:nvPr>
            <p:ph idx="1"/>
          </p:nvPr>
        </p:nvSpPr>
        <p:spPr>
          <a:xfrm>
            <a:off x="1752600" y="2286001"/>
            <a:ext cx="3733800" cy="4397009"/>
          </a:xfrm>
        </p:spPr>
        <p:txBody>
          <a:bodyPr>
            <a:normAutofit/>
          </a:bodyPr>
          <a:lstStyle/>
          <a:p>
            <a:pPr>
              <a:spcAft>
                <a:spcPts val="600"/>
              </a:spcAft>
            </a:pPr>
            <a:r>
              <a:rPr lang="en-US" sz="1800" dirty="0"/>
              <a:t>Age 18-70</a:t>
            </a:r>
          </a:p>
          <a:p>
            <a:pPr>
              <a:spcAft>
                <a:spcPts val="600"/>
              </a:spcAft>
            </a:pPr>
            <a:r>
              <a:rPr lang="en-US" sz="1800" dirty="0"/>
              <a:t>OHCA of presumed non-traumatic etiology requiring CPR</a:t>
            </a:r>
          </a:p>
          <a:p>
            <a:pPr>
              <a:spcAft>
                <a:spcPts val="600"/>
              </a:spcAft>
            </a:pPr>
            <a:r>
              <a:rPr lang="en-US" sz="1800" dirty="0"/>
              <a:t>Predicted arrival time at ECPR-capable hospital within timeframe specified</a:t>
            </a:r>
          </a:p>
          <a:p>
            <a:pPr>
              <a:spcAft>
                <a:spcPts val="600"/>
              </a:spcAft>
            </a:pPr>
            <a:r>
              <a:rPr lang="en-US" sz="1800" dirty="0"/>
              <a:t>Witnessed arrest or initial </a:t>
            </a:r>
            <a:r>
              <a:rPr lang="en-US" sz="1800" dirty="0" err="1"/>
              <a:t>shockable</a:t>
            </a:r>
            <a:r>
              <a:rPr lang="en-US" sz="1800" dirty="0"/>
              <a:t> rhythm (VT or VF)</a:t>
            </a:r>
          </a:p>
          <a:p>
            <a:pPr>
              <a:spcAft>
                <a:spcPts val="600"/>
              </a:spcAft>
            </a:pPr>
            <a:r>
              <a:rPr lang="en-US" sz="1800" dirty="0"/>
              <a:t>Persistent cardiac arrest after initial cardiac rhythm analysis and shock (if shock is indicated)</a:t>
            </a:r>
          </a:p>
          <a:p>
            <a:endParaRPr lang="en-US" dirty="0"/>
          </a:p>
        </p:txBody>
      </p:sp>
      <p:sp>
        <p:nvSpPr>
          <p:cNvPr id="6" name="TextBox 5"/>
          <p:cNvSpPr txBox="1"/>
          <p:nvPr/>
        </p:nvSpPr>
        <p:spPr>
          <a:xfrm>
            <a:off x="1981200" y="1676401"/>
            <a:ext cx="3429000" cy="461665"/>
          </a:xfrm>
          <a:prstGeom prst="rect">
            <a:avLst/>
          </a:prstGeom>
          <a:noFill/>
        </p:spPr>
        <p:txBody>
          <a:bodyPr wrap="square" rtlCol="0">
            <a:spAutoFit/>
          </a:bodyPr>
          <a:lstStyle/>
          <a:p>
            <a:r>
              <a:rPr lang="en-US" sz="2400" b="1" dirty="0">
                <a:latin typeface="Arial"/>
                <a:cs typeface="Arial"/>
              </a:rPr>
              <a:t>Inclusion Criteria</a:t>
            </a:r>
          </a:p>
        </p:txBody>
      </p:sp>
      <p:grpSp>
        <p:nvGrpSpPr>
          <p:cNvPr id="5" name="Group 4"/>
          <p:cNvGrpSpPr/>
          <p:nvPr/>
        </p:nvGrpSpPr>
        <p:grpSpPr>
          <a:xfrm>
            <a:off x="5638800" y="1676400"/>
            <a:ext cx="4876800" cy="5105400"/>
            <a:chOff x="4114800" y="1676400"/>
            <a:chExt cx="4876800" cy="5105400"/>
          </a:xfrm>
        </p:grpSpPr>
        <p:sp>
          <p:nvSpPr>
            <p:cNvPr id="4" name="Content Placeholder 2"/>
            <p:cNvSpPr txBox="1">
              <a:spLocks/>
            </p:cNvSpPr>
            <p:nvPr/>
          </p:nvSpPr>
          <p:spPr>
            <a:xfrm>
              <a:off x="4114800" y="2286000"/>
              <a:ext cx="4876800" cy="4495800"/>
            </a:xfrm>
            <a:prstGeom prst="rect">
              <a:avLst/>
            </a:prstGeom>
          </p:spPr>
          <p:txBody>
            <a:bodyPr vert="horz" lIns="54864" tIns="91440" rtlCol="0">
              <a:normAutofit/>
            </a:bodyPr>
            <a:lstStyle>
              <a:lvl1pPr marL="438912" indent="-320040" algn="l" rtl="0" eaLnBrk="1" latinLnBrk="0" hangingPunct="1">
                <a:spcBef>
                  <a:spcPts val="0"/>
                </a:spcBef>
                <a:buClr>
                  <a:schemeClr val="accent1"/>
                </a:buClr>
                <a:buSzPct val="80000"/>
                <a:buFont typeface="Wingdings 2"/>
                <a:buChar char=""/>
                <a:defRPr kumimoji="0" sz="2000" kern="1200">
                  <a:solidFill>
                    <a:schemeClr val="tx1"/>
                  </a:solidFill>
                  <a:latin typeface="Calibri" pitchFamily="34" charset="0"/>
                  <a:ea typeface="+mn-ea"/>
                  <a:cs typeface="+mn-cs"/>
                </a:defRPr>
              </a:lvl1pPr>
              <a:lvl2pPr marL="731520" indent="-274320" algn="l" rtl="0" eaLnBrk="1" latinLnBrk="0" hangingPunct="1">
                <a:spcBef>
                  <a:spcPct val="20000"/>
                </a:spcBef>
                <a:buClr>
                  <a:schemeClr val="accent2"/>
                </a:buClr>
                <a:buSzPct val="90000"/>
                <a:buFont typeface="Wingdings"/>
                <a:buChar char=""/>
                <a:defRPr kumimoji="0" sz="1800" kern="1200">
                  <a:solidFill>
                    <a:schemeClr val="tx1"/>
                  </a:solidFill>
                  <a:latin typeface="Calibri" pitchFamily="34" charset="0"/>
                  <a:ea typeface="+mn-ea"/>
                  <a:cs typeface="+mn-cs"/>
                </a:defRPr>
              </a:lvl2pPr>
              <a:lvl3pPr marL="996696" indent="-228600" algn="l" rtl="0" eaLnBrk="1" latinLnBrk="0" hangingPunct="1">
                <a:spcBef>
                  <a:spcPct val="20000"/>
                </a:spcBef>
                <a:buClr>
                  <a:schemeClr val="accent3"/>
                </a:buClr>
                <a:buFont typeface="Arial"/>
                <a:buChar char="▪"/>
                <a:defRPr kumimoji="0" sz="1600" kern="1200">
                  <a:solidFill>
                    <a:schemeClr val="tx1"/>
                  </a:solidFill>
                  <a:latin typeface="Calibri" pitchFamily="34" charset="0"/>
                  <a:ea typeface="+mn-ea"/>
                  <a:cs typeface="+mn-cs"/>
                </a:defRPr>
              </a:lvl3pPr>
              <a:lvl4pPr marL="1216152" indent="-182880" algn="l" rtl="0" eaLnBrk="1" latinLnBrk="0" hangingPunct="1">
                <a:spcBef>
                  <a:spcPct val="20000"/>
                </a:spcBef>
                <a:buClr>
                  <a:schemeClr val="accent4"/>
                </a:buClr>
                <a:buFont typeface="Arial"/>
                <a:buChar char="▪"/>
                <a:defRPr kumimoji="0" sz="1400" kern="1200">
                  <a:solidFill>
                    <a:schemeClr val="tx1"/>
                  </a:solidFill>
                  <a:latin typeface="Calibri" pitchFamily="34" charset="0"/>
                  <a:ea typeface="+mn-ea"/>
                  <a:cs typeface="+mn-cs"/>
                </a:defRPr>
              </a:lvl4pPr>
              <a:lvl5pPr marL="1426464" indent="-182880" algn="l" rtl="0" eaLnBrk="1" latinLnBrk="0" hangingPunct="1">
                <a:spcBef>
                  <a:spcPct val="20000"/>
                </a:spcBef>
                <a:buClr>
                  <a:schemeClr val="accent5"/>
                </a:buClr>
                <a:buFont typeface="Wingdings 3"/>
                <a:buChar char=""/>
                <a:defRPr kumimoji="0" lang="en-US" sz="1400" kern="1200" smtClean="0">
                  <a:solidFill>
                    <a:schemeClr val="tx1"/>
                  </a:solidFill>
                  <a:latin typeface="Calibri" pitchFamily="34" charset="0"/>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lstStyle>
            <a:p>
              <a:pPr>
                <a:spcAft>
                  <a:spcPts val="600"/>
                </a:spcAft>
              </a:pPr>
              <a:r>
                <a:rPr lang="en-US" sz="1800" dirty="0"/>
                <a:t>Sustained return of spontaneous circulation (ROSC)</a:t>
              </a:r>
            </a:p>
            <a:p>
              <a:pPr>
                <a:spcAft>
                  <a:spcPts val="600"/>
                </a:spcAft>
              </a:pPr>
              <a:r>
                <a:rPr lang="en-US" sz="1800" dirty="0"/>
                <a:t>Advanced directive indicating do not attempt resuscitation (DNAR) or do not intubate (DNI)</a:t>
              </a:r>
            </a:p>
            <a:p>
              <a:pPr>
                <a:spcAft>
                  <a:spcPts val="600"/>
                </a:spcAft>
              </a:pPr>
              <a:r>
                <a:rPr lang="en-US" sz="1800" dirty="0"/>
                <a:t>Preexisting evidence of opting out of study</a:t>
              </a:r>
            </a:p>
            <a:p>
              <a:pPr>
                <a:spcAft>
                  <a:spcPts val="600"/>
                </a:spcAft>
              </a:pPr>
              <a:r>
                <a:rPr lang="en-US" sz="1800" dirty="0"/>
                <a:t>Prisoner</a:t>
              </a:r>
            </a:p>
            <a:p>
              <a:pPr>
                <a:spcAft>
                  <a:spcPts val="600"/>
                </a:spcAft>
              </a:pPr>
              <a:r>
                <a:rPr lang="en-US" sz="1800" dirty="0"/>
                <a:t>Pregnant (obvious or known)</a:t>
              </a:r>
            </a:p>
            <a:p>
              <a:pPr>
                <a:spcAft>
                  <a:spcPts val="600"/>
                </a:spcAft>
              </a:pPr>
              <a:r>
                <a:rPr lang="en-US" sz="1800" dirty="0"/>
                <a:t>ECPR capable ED is not at the destination hospital as determined by EMS</a:t>
              </a:r>
            </a:p>
            <a:p>
              <a:pPr>
                <a:spcAft>
                  <a:spcPts val="600"/>
                </a:spcAft>
              </a:pPr>
              <a:r>
                <a:rPr lang="en-US" sz="1800" dirty="0"/>
                <a:t>Evidence that patient has opted out of study</a:t>
              </a:r>
            </a:p>
            <a:p>
              <a:pPr>
                <a:spcAft>
                  <a:spcPts val="600"/>
                </a:spcAft>
              </a:pPr>
              <a:r>
                <a:rPr lang="en-US" sz="1800" dirty="0"/>
                <a:t>Legally authorized representative (LAR) or family member aware of study and refuses study participation at the scene</a:t>
              </a:r>
            </a:p>
            <a:p>
              <a:endParaRPr lang="en-US" dirty="0"/>
            </a:p>
          </p:txBody>
        </p:sp>
        <p:sp>
          <p:nvSpPr>
            <p:cNvPr id="7" name="TextBox 6"/>
            <p:cNvSpPr txBox="1"/>
            <p:nvPr/>
          </p:nvSpPr>
          <p:spPr>
            <a:xfrm>
              <a:off x="4572000" y="1676400"/>
              <a:ext cx="3429000" cy="461665"/>
            </a:xfrm>
            <a:prstGeom prst="rect">
              <a:avLst/>
            </a:prstGeom>
            <a:noFill/>
          </p:spPr>
          <p:txBody>
            <a:bodyPr wrap="square" rtlCol="0">
              <a:spAutoFit/>
            </a:bodyPr>
            <a:lstStyle/>
            <a:p>
              <a:r>
                <a:rPr lang="en-US" sz="2400" b="1" dirty="0">
                  <a:latin typeface="Arial"/>
                  <a:cs typeface="Arial"/>
                </a:rPr>
                <a:t>Exclusion Criteria</a:t>
              </a:r>
            </a:p>
          </p:txBody>
        </p:sp>
      </p:grpSp>
    </p:spTree>
    <p:extLst>
      <p:ext uri="{BB962C8B-B14F-4D97-AF65-F5344CB8AC3E}">
        <p14:creationId xmlns:p14="http://schemas.microsoft.com/office/powerpoint/2010/main" val="2790783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2403893" y="1655569"/>
            <a:ext cx="234547" cy="7848300"/>
          </a:xfrm>
          <a:prstGeom prst="rect">
            <a:avLst/>
          </a:prstGeom>
          <a:noFill/>
        </p:spPr>
        <p:txBody>
          <a:bodyPr wrap="none" rtlCol="0">
            <a:spAutoFit/>
          </a:bodyPr>
          <a:lstStyle/>
          <a:p>
            <a:r>
              <a:rPr lang="en-US" sz="1400" b="1" dirty="0">
                <a:latin typeface="Arial"/>
                <a:cs typeface="Arial"/>
              </a:rPr>
              <a:t>.</a:t>
            </a:r>
          </a:p>
          <a:p>
            <a:r>
              <a:rPr lang="en-US" sz="1400" b="1" dirty="0">
                <a:latin typeface="Arial"/>
                <a:cs typeface="Arial"/>
              </a:rPr>
              <a:t>.</a:t>
            </a:r>
          </a:p>
          <a:p>
            <a:r>
              <a:rPr lang="en-US" sz="1400" b="1" dirty="0">
                <a:latin typeface="Arial"/>
                <a:cs typeface="Arial"/>
              </a:rPr>
              <a:t>.</a:t>
            </a:r>
          </a:p>
          <a:p>
            <a:endParaRPr lang="en-US" sz="1400" b="1" dirty="0">
              <a:latin typeface="Arial"/>
              <a:cs typeface="Arial"/>
            </a:endParaRPr>
          </a:p>
          <a:p>
            <a:r>
              <a:rPr lang="en-US" sz="1400" b="1" dirty="0">
                <a:latin typeface="Arial"/>
                <a:cs typeface="Arial"/>
              </a:rPr>
              <a:t>.</a:t>
            </a:r>
          </a:p>
          <a:p>
            <a:r>
              <a:rPr lang="en-US" sz="1400" b="1" dirty="0">
                <a:latin typeface="Arial"/>
                <a:cs typeface="Arial"/>
              </a:rPr>
              <a:t>.</a:t>
            </a:r>
          </a:p>
          <a:p>
            <a:r>
              <a:rPr lang="en-US" sz="1400" b="1" dirty="0">
                <a:latin typeface="Arial"/>
                <a:cs typeface="Arial"/>
              </a:rPr>
              <a:t>.</a:t>
            </a:r>
          </a:p>
          <a:p>
            <a:r>
              <a:rPr lang="en-US" sz="1400" b="1" dirty="0">
                <a:latin typeface="Arial"/>
                <a:cs typeface="Arial"/>
              </a:rPr>
              <a:t>.</a:t>
            </a:r>
          </a:p>
          <a:p>
            <a:r>
              <a:rPr lang="en-US" sz="1400" b="1" dirty="0">
                <a:latin typeface="Arial"/>
                <a:cs typeface="Arial"/>
              </a:rPr>
              <a:t>.</a:t>
            </a:r>
          </a:p>
          <a:p>
            <a:r>
              <a:rPr lang="en-US" sz="1400" b="1" dirty="0">
                <a:latin typeface="Arial"/>
                <a:cs typeface="Arial"/>
              </a:rPr>
              <a:t>.</a:t>
            </a:r>
          </a:p>
          <a:p>
            <a:r>
              <a:rPr lang="en-US" sz="1400" b="1" dirty="0">
                <a:latin typeface="Arial"/>
                <a:cs typeface="Arial"/>
              </a:rPr>
              <a:t>.</a:t>
            </a:r>
          </a:p>
          <a:p>
            <a:r>
              <a:rPr lang="en-US" sz="1400" b="1" dirty="0">
                <a:latin typeface="Arial"/>
                <a:cs typeface="Arial"/>
              </a:rPr>
              <a:t>.</a:t>
            </a:r>
          </a:p>
          <a:p>
            <a:r>
              <a:rPr lang="en-US" sz="1400" b="1" dirty="0">
                <a:latin typeface="Arial"/>
                <a:cs typeface="Arial"/>
              </a:rPr>
              <a:t>.</a:t>
            </a:r>
          </a:p>
          <a:p>
            <a:r>
              <a:rPr lang="en-US" sz="1400" b="1" dirty="0">
                <a:latin typeface="Arial"/>
                <a:cs typeface="Arial"/>
              </a:rPr>
              <a:t>.</a:t>
            </a:r>
          </a:p>
          <a:p>
            <a:endParaRPr lang="en-US" sz="1400" b="1" dirty="0">
              <a:latin typeface="Arial"/>
              <a:cs typeface="Arial"/>
            </a:endParaRPr>
          </a:p>
          <a:p>
            <a:r>
              <a:rPr lang="en-US" sz="1400" b="1" dirty="0">
                <a:latin typeface="Arial"/>
                <a:cs typeface="Arial"/>
              </a:rPr>
              <a:t>.</a:t>
            </a:r>
          </a:p>
          <a:p>
            <a:r>
              <a:rPr lang="en-US" sz="1400" b="1" dirty="0">
                <a:latin typeface="Arial"/>
                <a:cs typeface="Arial"/>
              </a:rPr>
              <a:t>.</a:t>
            </a:r>
          </a:p>
          <a:p>
            <a:r>
              <a:rPr lang="en-US" sz="1400" b="1" dirty="0">
                <a:latin typeface="Arial"/>
                <a:cs typeface="Arial"/>
              </a:rPr>
              <a:t>.</a:t>
            </a:r>
          </a:p>
          <a:p>
            <a:r>
              <a:rPr lang="en-US" sz="1400" b="1" dirty="0">
                <a:latin typeface="Arial"/>
                <a:cs typeface="Arial"/>
              </a:rPr>
              <a:t>.</a:t>
            </a:r>
          </a:p>
          <a:p>
            <a:r>
              <a:rPr lang="en-US" sz="1400" b="1" dirty="0">
                <a:latin typeface="Arial"/>
                <a:cs typeface="Arial"/>
              </a:rPr>
              <a:t>.</a:t>
            </a:r>
          </a:p>
          <a:p>
            <a:r>
              <a:rPr lang="en-US" sz="1400" b="1" dirty="0">
                <a:latin typeface="Arial"/>
                <a:cs typeface="Arial"/>
              </a:rPr>
              <a:t>.</a:t>
            </a:r>
          </a:p>
          <a:p>
            <a:r>
              <a:rPr lang="en-US" sz="1400" b="1" dirty="0">
                <a:latin typeface="Arial"/>
                <a:cs typeface="Arial"/>
              </a:rPr>
              <a:t>.</a:t>
            </a:r>
          </a:p>
          <a:p>
            <a:r>
              <a:rPr lang="en-US" sz="1400" b="1" dirty="0">
                <a:latin typeface="Arial"/>
                <a:cs typeface="Arial"/>
              </a:rPr>
              <a:t>.</a:t>
            </a:r>
          </a:p>
          <a:p>
            <a:r>
              <a:rPr lang="en-US" sz="1400" b="1" dirty="0">
                <a:latin typeface="Arial"/>
                <a:cs typeface="Arial"/>
              </a:rPr>
              <a:t>.</a:t>
            </a:r>
          </a:p>
          <a:p>
            <a:r>
              <a:rPr lang="en-US" sz="1400" b="1" dirty="0">
                <a:latin typeface="Arial"/>
                <a:cs typeface="Arial"/>
              </a:rPr>
              <a:t>.</a:t>
            </a:r>
          </a:p>
          <a:p>
            <a:r>
              <a:rPr lang="en-US" sz="1400" b="1" dirty="0">
                <a:latin typeface="Arial"/>
                <a:cs typeface="Arial"/>
              </a:rPr>
              <a:t>.</a:t>
            </a:r>
          </a:p>
          <a:p>
            <a:r>
              <a:rPr lang="en-US" sz="1400" b="1" dirty="0">
                <a:latin typeface="Arial"/>
                <a:cs typeface="Arial"/>
              </a:rPr>
              <a:t>.</a:t>
            </a:r>
          </a:p>
          <a:p>
            <a:endParaRPr lang="en-US" sz="1400" b="1" dirty="0">
              <a:latin typeface="Arial"/>
              <a:cs typeface="Arial"/>
            </a:endParaRPr>
          </a:p>
          <a:p>
            <a:r>
              <a:rPr lang="en-US" sz="1400" b="1" dirty="0">
                <a:latin typeface="Arial"/>
                <a:cs typeface="Arial"/>
              </a:rPr>
              <a:t>.</a:t>
            </a:r>
          </a:p>
          <a:p>
            <a:r>
              <a:rPr lang="en-US" sz="1400" b="1" dirty="0">
                <a:latin typeface="Arial"/>
                <a:cs typeface="Arial"/>
              </a:rPr>
              <a:t>.</a:t>
            </a:r>
          </a:p>
          <a:p>
            <a:r>
              <a:rPr lang="en-US" sz="1400" b="1" dirty="0">
                <a:latin typeface="Arial"/>
                <a:cs typeface="Arial"/>
              </a:rPr>
              <a:t>.</a:t>
            </a:r>
          </a:p>
          <a:p>
            <a:r>
              <a:rPr lang="en-US" sz="1400" b="1" dirty="0">
                <a:latin typeface="Arial"/>
                <a:cs typeface="Arial"/>
              </a:rPr>
              <a:t>.</a:t>
            </a:r>
          </a:p>
          <a:p>
            <a:r>
              <a:rPr lang="en-US" sz="1400" b="1" dirty="0">
                <a:latin typeface="Arial"/>
                <a:cs typeface="Arial"/>
              </a:rPr>
              <a:t>.</a:t>
            </a:r>
          </a:p>
          <a:p>
            <a:r>
              <a:rPr lang="en-US" sz="1400" b="1" dirty="0">
                <a:latin typeface="Arial"/>
                <a:cs typeface="Arial"/>
              </a:rPr>
              <a:t>.</a:t>
            </a:r>
          </a:p>
          <a:p>
            <a:r>
              <a:rPr lang="en-US" sz="1400" b="1" dirty="0">
                <a:latin typeface="Arial"/>
                <a:cs typeface="Arial"/>
              </a:rPr>
              <a:t>.</a:t>
            </a:r>
          </a:p>
          <a:p>
            <a:endParaRPr lang="en-US" sz="1400" b="1" dirty="0">
              <a:latin typeface="Arial"/>
              <a:cs typeface="Arial"/>
            </a:endParaRPr>
          </a:p>
        </p:txBody>
      </p:sp>
      <p:sp>
        <p:nvSpPr>
          <p:cNvPr id="2" name="Title 1"/>
          <p:cNvSpPr>
            <a:spLocks noGrp="1"/>
          </p:cNvSpPr>
          <p:nvPr>
            <p:ph type="title"/>
          </p:nvPr>
        </p:nvSpPr>
        <p:spPr/>
        <p:txBody>
          <a:bodyPr/>
          <a:lstStyle/>
          <a:p>
            <a:r>
              <a:rPr lang="en-US" dirty="0"/>
              <a:t>EROCA Study Protocol</a:t>
            </a:r>
          </a:p>
        </p:txBody>
      </p:sp>
      <p:sp>
        <p:nvSpPr>
          <p:cNvPr id="6" name="Title 1"/>
          <p:cNvSpPr txBox="1">
            <a:spLocks/>
          </p:cNvSpPr>
          <p:nvPr/>
        </p:nvSpPr>
        <p:spPr>
          <a:xfrm>
            <a:off x="5572944" y="1524000"/>
            <a:ext cx="917727" cy="263138"/>
          </a:xfrm>
          <a:prstGeom prst="rect">
            <a:avLst/>
          </a:prstGeom>
        </p:spPr>
        <p:txBody>
          <a:bodyPr vert="horz" lIns="68580" tIns="34290" rIns="68580" bIns="3429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defTabSz="342900"/>
            <a:r>
              <a:rPr lang="en-US" sz="1400" b="1" dirty="0">
                <a:latin typeface="Arial"/>
                <a:cs typeface="Arial"/>
              </a:rPr>
              <a:t>911 Call</a:t>
            </a:r>
          </a:p>
        </p:txBody>
      </p:sp>
      <p:sp>
        <p:nvSpPr>
          <p:cNvPr id="7" name="Title 1"/>
          <p:cNvSpPr txBox="1">
            <a:spLocks/>
          </p:cNvSpPr>
          <p:nvPr/>
        </p:nvSpPr>
        <p:spPr>
          <a:xfrm>
            <a:off x="2057401" y="1565662"/>
            <a:ext cx="917727" cy="263138"/>
          </a:xfrm>
          <a:prstGeom prst="rect">
            <a:avLst/>
          </a:prstGeom>
        </p:spPr>
        <p:txBody>
          <a:bodyPr vert="horz" lIns="68580" tIns="34290" rIns="68580" bIns="3429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defTabSz="342900"/>
            <a:r>
              <a:rPr lang="en-US" sz="1400" dirty="0">
                <a:solidFill>
                  <a:prstClr val="black"/>
                </a:solidFill>
                <a:latin typeface="Arial"/>
                <a:cs typeface="Arial"/>
              </a:rPr>
              <a:t>0 min</a:t>
            </a:r>
          </a:p>
        </p:txBody>
      </p:sp>
      <p:sp>
        <p:nvSpPr>
          <p:cNvPr id="8" name="Title 1"/>
          <p:cNvSpPr txBox="1">
            <a:spLocks/>
          </p:cNvSpPr>
          <p:nvPr/>
        </p:nvSpPr>
        <p:spPr>
          <a:xfrm>
            <a:off x="2057401" y="2363982"/>
            <a:ext cx="917727" cy="263138"/>
          </a:xfrm>
          <a:prstGeom prst="rect">
            <a:avLst/>
          </a:prstGeom>
        </p:spPr>
        <p:txBody>
          <a:bodyPr vert="horz" lIns="68580" tIns="34290" rIns="68580" bIns="34290" rtlCol="0" anchor="ctr">
            <a:normAutofit fontScale="925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defTabSz="342900"/>
            <a:r>
              <a:rPr lang="en-US" sz="1400" dirty="0">
                <a:solidFill>
                  <a:prstClr val="black"/>
                </a:solidFill>
                <a:latin typeface="Arial"/>
                <a:cs typeface="Arial"/>
              </a:rPr>
              <a:t>8 min</a:t>
            </a:r>
          </a:p>
        </p:txBody>
      </p:sp>
      <p:sp>
        <p:nvSpPr>
          <p:cNvPr id="9" name="Oval 8"/>
          <p:cNvSpPr/>
          <p:nvPr/>
        </p:nvSpPr>
        <p:spPr>
          <a:xfrm>
            <a:off x="2112131" y="2457212"/>
            <a:ext cx="82246" cy="77591"/>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342900"/>
            <a:endParaRPr lang="en-US" sz="1400">
              <a:solidFill>
                <a:srgbClr val="FF0000"/>
              </a:solidFill>
              <a:latin typeface="Arial"/>
              <a:cs typeface="Arial"/>
            </a:endParaRPr>
          </a:p>
        </p:txBody>
      </p:sp>
      <p:sp>
        <p:nvSpPr>
          <p:cNvPr id="11" name="Oval 10"/>
          <p:cNvSpPr/>
          <p:nvPr/>
        </p:nvSpPr>
        <p:spPr>
          <a:xfrm>
            <a:off x="2112131" y="3927686"/>
            <a:ext cx="82246" cy="77591"/>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342900"/>
            <a:endParaRPr lang="en-US" sz="1400">
              <a:solidFill>
                <a:srgbClr val="FF0000"/>
              </a:solidFill>
              <a:latin typeface="Arial"/>
              <a:cs typeface="Arial"/>
            </a:endParaRPr>
          </a:p>
        </p:txBody>
      </p:sp>
      <p:sp>
        <p:nvSpPr>
          <p:cNvPr id="12" name="Title 1"/>
          <p:cNvSpPr txBox="1">
            <a:spLocks/>
          </p:cNvSpPr>
          <p:nvPr/>
        </p:nvSpPr>
        <p:spPr>
          <a:xfrm>
            <a:off x="2057401" y="3834911"/>
            <a:ext cx="917727" cy="263138"/>
          </a:xfrm>
          <a:prstGeom prst="rect">
            <a:avLst/>
          </a:prstGeom>
        </p:spPr>
        <p:txBody>
          <a:bodyPr vert="horz" lIns="68580" tIns="34290" rIns="68580" bIns="34290" rtlCol="0" anchor="ctr">
            <a:normAutofit fontScale="925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defTabSz="342900"/>
            <a:r>
              <a:rPr lang="en-US" sz="1400" dirty="0">
                <a:solidFill>
                  <a:prstClr val="black"/>
                </a:solidFill>
                <a:latin typeface="Arial"/>
                <a:cs typeface="Arial"/>
              </a:rPr>
              <a:t>12 min</a:t>
            </a:r>
          </a:p>
        </p:txBody>
      </p:sp>
      <p:grpSp>
        <p:nvGrpSpPr>
          <p:cNvPr id="38" name="Group 37"/>
          <p:cNvGrpSpPr/>
          <p:nvPr/>
        </p:nvGrpSpPr>
        <p:grpSpPr>
          <a:xfrm>
            <a:off x="5240719" y="1828800"/>
            <a:ext cx="1589857" cy="533400"/>
            <a:chOff x="3716718" y="1828800"/>
            <a:chExt cx="1589857" cy="533400"/>
          </a:xfrm>
        </p:grpSpPr>
        <p:cxnSp>
          <p:nvCxnSpPr>
            <p:cNvPr id="10" name="Straight Arrow Connector 9"/>
            <p:cNvCxnSpPr/>
            <p:nvPr/>
          </p:nvCxnSpPr>
          <p:spPr>
            <a:xfrm>
              <a:off x="4491687" y="1828800"/>
              <a:ext cx="4113" cy="254433"/>
            </a:xfrm>
            <a:prstGeom prst="straightConnector1">
              <a:avLst/>
            </a:prstGeom>
            <a:ln w="38100" cmpd="sng">
              <a:solidFill>
                <a:schemeClr val="bg1">
                  <a:lumMod val="50000"/>
                </a:schemeClr>
              </a:solidFill>
              <a:tailEnd type="arrow"/>
            </a:ln>
          </p:spPr>
          <p:style>
            <a:lnRef idx="2">
              <a:schemeClr val="accent5"/>
            </a:lnRef>
            <a:fillRef idx="0">
              <a:schemeClr val="accent5"/>
            </a:fillRef>
            <a:effectRef idx="1">
              <a:schemeClr val="accent5"/>
            </a:effectRef>
            <a:fontRef idx="minor">
              <a:schemeClr val="tx1"/>
            </a:fontRef>
          </p:style>
        </p:cxnSp>
        <p:sp>
          <p:nvSpPr>
            <p:cNvPr id="3" name="Title 1"/>
            <p:cNvSpPr txBox="1">
              <a:spLocks/>
            </p:cNvSpPr>
            <p:nvPr/>
          </p:nvSpPr>
          <p:spPr>
            <a:xfrm>
              <a:off x="3716718" y="2099062"/>
              <a:ext cx="1589857" cy="263138"/>
            </a:xfrm>
            <a:prstGeom prst="rect">
              <a:avLst/>
            </a:prstGeom>
          </p:spPr>
          <p:txBody>
            <a:bodyPr vert="horz" lIns="91440" rIns="45720" rtlCol="0" anchor="ctr">
              <a:no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5689" b="1" kern="1200">
                  <a:solidFill>
                    <a:schemeClr val="accent1">
                      <a:satMod val="150000"/>
                    </a:schemeClr>
                  </a:solidFill>
                  <a:effectLst/>
                  <a:latin typeface="Calibri" pitchFamily="34" charset="0"/>
                  <a:ea typeface="+mj-ea"/>
                  <a:cs typeface="+mj-cs"/>
                </a:defRPr>
              </a:lvl1pPr>
            </a:lstStyle>
            <a:p>
              <a:pPr algn="ctr"/>
              <a:r>
                <a:rPr lang="en-US" sz="1400" b="0" dirty="0">
                  <a:solidFill>
                    <a:schemeClr val="tx1"/>
                  </a:solidFill>
                  <a:latin typeface="Arial"/>
                  <a:cs typeface="Arial"/>
                </a:rPr>
                <a:t>AAFD Arrival</a:t>
              </a:r>
            </a:p>
          </p:txBody>
        </p:sp>
      </p:grpSp>
      <p:sp>
        <p:nvSpPr>
          <p:cNvPr id="16" name="Oval 15"/>
          <p:cNvSpPr/>
          <p:nvPr/>
        </p:nvSpPr>
        <p:spPr>
          <a:xfrm>
            <a:off x="2112131" y="5760004"/>
            <a:ext cx="82246" cy="77591"/>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342900"/>
            <a:endParaRPr lang="en-US" sz="1400">
              <a:solidFill>
                <a:srgbClr val="FF0000"/>
              </a:solidFill>
              <a:latin typeface="Arial"/>
              <a:cs typeface="Arial"/>
            </a:endParaRPr>
          </a:p>
        </p:txBody>
      </p:sp>
      <p:sp>
        <p:nvSpPr>
          <p:cNvPr id="17" name="Title 1"/>
          <p:cNvSpPr txBox="1">
            <a:spLocks/>
          </p:cNvSpPr>
          <p:nvPr/>
        </p:nvSpPr>
        <p:spPr>
          <a:xfrm>
            <a:off x="2057401" y="5667229"/>
            <a:ext cx="917727" cy="263138"/>
          </a:xfrm>
          <a:prstGeom prst="rect">
            <a:avLst/>
          </a:prstGeom>
        </p:spPr>
        <p:txBody>
          <a:bodyPr vert="horz" lIns="68580" tIns="34290" rIns="68580" bIns="3429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defTabSz="342900"/>
            <a:r>
              <a:rPr lang="en-US" sz="1400" dirty="0">
                <a:solidFill>
                  <a:prstClr val="black"/>
                </a:solidFill>
                <a:latin typeface="Arial"/>
                <a:cs typeface="Arial"/>
              </a:rPr>
              <a:t>16 min</a:t>
            </a:r>
          </a:p>
        </p:txBody>
      </p:sp>
      <p:sp>
        <p:nvSpPr>
          <p:cNvPr id="18" name="Title 1"/>
          <p:cNvSpPr txBox="1">
            <a:spLocks/>
          </p:cNvSpPr>
          <p:nvPr/>
        </p:nvSpPr>
        <p:spPr>
          <a:xfrm>
            <a:off x="7924800" y="1600200"/>
            <a:ext cx="2438400" cy="1447800"/>
          </a:xfrm>
          <a:prstGeom prst="rect">
            <a:avLst/>
          </a:prstGeom>
        </p:spPr>
        <p:txBody>
          <a:bodyPr vert="horz" lIns="91440" rIns="45720" rtlCol="0" anchor="ctr">
            <a:no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5689" b="1" kern="1200">
                <a:solidFill>
                  <a:schemeClr val="accent1">
                    <a:satMod val="150000"/>
                  </a:schemeClr>
                </a:solidFill>
                <a:effectLst/>
                <a:latin typeface="Calibri" pitchFamily="34" charset="0"/>
                <a:ea typeface="+mj-ea"/>
                <a:cs typeface="+mj-cs"/>
              </a:defRPr>
            </a:lvl1pPr>
          </a:lstStyle>
          <a:p>
            <a:pPr algn="ctr"/>
            <a:r>
              <a:rPr lang="en-US" sz="1600" dirty="0">
                <a:solidFill>
                  <a:schemeClr val="tx1"/>
                </a:solidFill>
              </a:rPr>
              <a:t>RANDOMIZATION</a:t>
            </a:r>
          </a:p>
          <a:p>
            <a:pPr algn="ctr"/>
            <a:r>
              <a:rPr lang="en-US" sz="1600" b="0" i="1" dirty="0">
                <a:solidFill>
                  <a:schemeClr val="tx1"/>
                </a:solidFill>
                <a:latin typeface="Arial"/>
                <a:cs typeface="Arial"/>
              </a:rPr>
              <a:t>Dispatch will advise HVA en route to scene if patient is pre-randomized to  expedited transport or standard care</a:t>
            </a:r>
          </a:p>
        </p:txBody>
      </p:sp>
      <p:grpSp>
        <p:nvGrpSpPr>
          <p:cNvPr id="39" name="Group 38"/>
          <p:cNvGrpSpPr/>
          <p:nvPr/>
        </p:nvGrpSpPr>
        <p:grpSpPr>
          <a:xfrm>
            <a:off x="4415811" y="2412568"/>
            <a:ext cx="3231991" cy="1092633"/>
            <a:chOff x="2891810" y="2412567"/>
            <a:chExt cx="3231991" cy="1092633"/>
          </a:xfrm>
        </p:grpSpPr>
        <p:cxnSp>
          <p:nvCxnSpPr>
            <p:cNvPr id="13" name="Straight Arrow Connector 12"/>
            <p:cNvCxnSpPr/>
            <p:nvPr/>
          </p:nvCxnSpPr>
          <p:spPr>
            <a:xfrm>
              <a:off x="4495800" y="2412567"/>
              <a:ext cx="4113" cy="254433"/>
            </a:xfrm>
            <a:prstGeom prst="straightConnector1">
              <a:avLst/>
            </a:prstGeom>
            <a:ln w="38100" cmpd="sng">
              <a:solidFill>
                <a:schemeClr val="bg1">
                  <a:lumMod val="50000"/>
                </a:schemeClr>
              </a:solidFill>
              <a:tailEnd type="arrow"/>
            </a:ln>
          </p:spPr>
          <p:style>
            <a:lnRef idx="2">
              <a:schemeClr val="accent5"/>
            </a:lnRef>
            <a:fillRef idx="0">
              <a:schemeClr val="accent5"/>
            </a:fillRef>
            <a:effectRef idx="1">
              <a:schemeClr val="accent5"/>
            </a:effectRef>
            <a:fontRef idx="minor">
              <a:schemeClr val="tx1"/>
            </a:fontRef>
          </p:style>
        </p:cxnSp>
        <p:sp>
          <p:nvSpPr>
            <p:cNvPr id="5" name="Title 1"/>
            <p:cNvSpPr txBox="1">
              <a:spLocks/>
            </p:cNvSpPr>
            <p:nvPr/>
          </p:nvSpPr>
          <p:spPr>
            <a:xfrm>
              <a:off x="2891810" y="2743200"/>
              <a:ext cx="3231991" cy="762000"/>
            </a:xfrm>
            <a:prstGeom prst="rect">
              <a:avLst/>
            </a:prstGeom>
          </p:spPr>
          <p:txBody>
            <a:bodyPr vert="horz" lIns="68580" tIns="34290" rIns="68580" bIns="3429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defTabSz="342900"/>
              <a:r>
                <a:rPr lang="en-US" sz="1400" dirty="0">
                  <a:latin typeface="Arial"/>
                  <a:cs typeface="Arial"/>
                </a:rPr>
                <a:t>Initiate or continue </a:t>
              </a:r>
              <a:r>
                <a:rPr lang="en-US" sz="1400" b="1" dirty="0">
                  <a:latin typeface="Arial"/>
                  <a:cs typeface="Arial"/>
                </a:rPr>
                <a:t>manual</a:t>
              </a:r>
              <a:r>
                <a:rPr lang="en-US" sz="1400" dirty="0">
                  <a:latin typeface="Arial"/>
                  <a:cs typeface="Arial"/>
                </a:rPr>
                <a:t> </a:t>
              </a:r>
              <a:r>
                <a:rPr lang="en-US" sz="1400" b="1" dirty="0">
                  <a:latin typeface="Arial"/>
                  <a:cs typeface="Arial"/>
                </a:rPr>
                <a:t>CPR</a:t>
              </a:r>
            </a:p>
            <a:p>
              <a:pPr defTabSz="342900"/>
              <a:r>
                <a:rPr lang="en-US" sz="1400" dirty="0">
                  <a:latin typeface="Arial"/>
                  <a:cs typeface="Arial"/>
                </a:rPr>
                <a:t>Apply </a:t>
              </a:r>
              <a:r>
                <a:rPr lang="en-US" sz="1400" b="1" dirty="0">
                  <a:latin typeface="Arial"/>
                  <a:cs typeface="Arial"/>
                </a:rPr>
                <a:t>AED</a:t>
              </a:r>
              <a:r>
                <a:rPr lang="en-US" sz="1400" dirty="0">
                  <a:latin typeface="Arial"/>
                  <a:cs typeface="Arial"/>
                </a:rPr>
                <a:t>, analyze, </a:t>
              </a:r>
              <a:r>
                <a:rPr lang="en-US" sz="1400" b="1" dirty="0">
                  <a:latin typeface="Arial"/>
                  <a:cs typeface="Arial"/>
                </a:rPr>
                <a:t>shock</a:t>
              </a:r>
              <a:r>
                <a:rPr lang="en-US" sz="1400" dirty="0">
                  <a:latin typeface="Arial"/>
                  <a:cs typeface="Arial"/>
                </a:rPr>
                <a:t> if advised</a:t>
              </a:r>
            </a:p>
            <a:p>
              <a:pPr defTabSz="342900"/>
              <a:r>
                <a:rPr lang="en-US" sz="1400" dirty="0">
                  <a:latin typeface="Arial"/>
                  <a:cs typeface="Arial"/>
                </a:rPr>
                <a:t>Apply </a:t>
              </a:r>
              <a:r>
                <a:rPr lang="en-US" sz="1400" b="1" dirty="0">
                  <a:latin typeface="Arial"/>
                  <a:cs typeface="Arial"/>
                </a:rPr>
                <a:t>LUCAS-2</a:t>
              </a:r>
              <a:r>
                <a:rPr lang="en-US" sz="1400" dirty="0">
                  <a:latin typeface="Arial"/>
                  <a:cs typeface="Arial"/>
                </a:rPr>
                <a:t> device</a:t>
              </a:r>
            </a:p>
            <a:p>
              <a:pPr defTabSz="342900"/>
              <a:endParaRPr lang="en-US" sz="1400" b="1" dirty="0">
                <a:latin typeface="Arial"/>
                <a:cs typeface="Arial"/>
              </a:endParaRPr>
            </a:p>
          </p:txBody>
        </p:sp>
      </p:grpSp>
      <p:grpSp>
        <p:nvGrpSpPr>
          <p:cNvPr id="40" name="Group 39"/>
          <p:cNvGrpSpPr/>
          <p:nvPr/>
        </p:nvGrpSpPr>
        <p:grpSpPr>
          <a:xfrm>
            <a:off x="3886200" y="3429000"/>
            <a:ext cx="4648200" cy="1008498"/>
            <a:chOff x="2362200" y="3429000"/>
            <a:chExt cx="4648200" cy="1008498"/>
          </a:xfrm>
        </p:grpSpPr>
        <p:cxnSp>
          <p:nvCxnSpPr>
            <p:cNvPr id="19" name="Straight Arrow Connector 18"/>
            <p:cNvCxnSpPr/>
            <p:nvPr/>
          </p:nvCxnSpPr>
          <p:spPr>
            <a:xfrm>
              <a:off x="4495800" y="3429000"/>
              <a:ext cx="4113" cy="254433"/>
            </a:xfrm>
            <a:prstGeom prst="straightConnector1">
              <a:avLst/>
            </a:prstGeom>
            <a:ln w="38100" cmpd="sng">
              <a:solidFill>
                <a:schemeClr val="bg1">
                  <a:lumMod val="50000"/>
                </a:schemeClr>
              </a:solidFill>
              <a:tailEnd type="arrow"/>
            </a:ln>
          </p:spPr>
          <p:style>
            <a:lnRef idx="2">
              <a:schemeClr val="accent5"/>
            </a:lnRef>
            <a:fillRef idx="0">
              <a:schemeClr val="accent5"/>
            </a:fillRef>
            <a:effectRef idx="1">
              <a:schemeClr val="accent5"/>
            </a:effectRef>
            <a:fontRef idx="minor">
              <a:schemeClr val="tx1"/>
            </a:fontRef>
          </p:style>
        </p:cxnSp>
        <p:sp>
          <p:nvSpPr>
            <p:cNvPr id="20" name="Title 1"/>
            <p:cNvSpPr txBox="1">
              <a:spLocks/>
            </p:cNvSpPr>
            <p:nvPr/>
          </p:nvSpPr>
          <p:spPr>
            <a:xfrm>
              <a:off x="2362200" y="3657600"/>
              <a:ext cx="4648200" cy="779898"/>
            </a:xfrm>
            <a:prstGeom prst="rect">
              <a:avLst/>
            </a:prstGeom>
          </p:spPr>
          <p:txBody>
            <a:bodyPr vert="horz" lIns="68580" tIns="34290" rIns="68580" bIns="3429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defTabSz="342900"/>
              <a:r>
                <a:rPr lang="en-US" sz="1400" b="1" dirty="0">
                  <a:latin typeface="Arial"/>
                  <a:cs typeface="Arial"/>
                </a:rPr>
                <a:t>Paramedic rhythm analysis and shock if indicated</a:t>
              </a:r>
            </a:p>
            <a:p>
              <a:pPr defTabSz="342900"/>
              <a:r>
                <a:rPr lang="en-US" sz="1400" b="1" dirty="0">
                  <a:latin typeface="Arial"/>
                  <a:cs typeface="Arial"/>
                </a:rPr>
                <a:t>Advanced Airway</a:t>
              </a:r>
            </a:p>
            <a:p>
              <a:pPr defTabSz="342900"/>
              <a:r>
                <a:rPr lang="en-US" sz="1400" b="1" dirty="0">
                  <a:latin typeface="Arial"/>
                  <a:cs typeface="Arial"/>
                </a:rPr>
                <a:t>IV/IO Access</a:t>
              </a:r>
            </a:p>
          </p:txBody>
        </p:sp>
      </p:grpSp>
      <p:grpSp>
        <p:nvGrpSpPr>
          <p:cNvPr id="41" name="Group 40"/>
          <p:cNvGrpSpPr/>
          <p:nvPr/>
        </p:nvGrpSpPr>
        <p:grpSpPr>
          <a:xfrm>
            <a:off x="5638800" y="4495800"/>
            <a:ext cx="762000" cy="703698"/>
            <a:chOff x="4114800" y="4495800"/>
            <a:chExt cx="762000" cy="703698"/>
          </a:xfrm>
        </p:grpSpPr>
        <p:cxnSp>
          <p:nvCxnSpPr>
            <p:cNvPr id="25" name="Straight Arrow Connector 24"/>
            <p:cNvCxnSpPr/>
            <p:nvPr/>
          </p:nvCxnSpPr>
          <p:spPr>
            <a:xfrm>
              <a:off x="4495800" y="4495800"/>
              <a:ext cx="4113" cy="254433"/>
            </a:xfrm>
            <a:prstGeom prst="straightConnector1">
              <a:avLst/>
            </a:prstGeom>
            <a:ln w="38100" cmpd="sng">
              <a:solidFill>
                <a:schemeClr val="bg1">
                  <a:lumMod val="50000"/>
                </a:schemeClr>
              </a:solidFill>
              <a:tailEnd type="arrow"/>
            </a:ln>
          </p:spPr>
          <p:style>
            <a:lnRef idx="2">
              <a:schemeClr val="accent5"/>
            </a:lnRef>
            <a:fillRef idx="0">
              <a:schemeClr val="accent5"/>
            </a:fillRef>
            <a:effectRef idx="1">
              <a:schemeClr val="accent5"/>
            </a:effectRef>
            <a:fontRef idx="minor">
              <a:schemeClr val="tx1"/>
            </a:fontRef>
          </p:style>
        </p:cxnSp>
        <p:sp>
          <p:nvSpPr>
            <p:cNvPr id="26" name="Title 1"/>
            <p:cNvSpPr txBox="1">
              <a:spLocks/>
            </p:cNvSpPr>
            <p:nvPr/>
          </p:nvSpPr>
          <p:spPr>
            <a:xfrm>
              <a:off x="4114800" y="4648200"/>
              <a:ext cx="762000" cy="551298"/>
            </a:xfrm>
            <a:prstGeom prst="rect">
              <a:avLst/>
            </a:prstGeom>
          </p:spPr>
          <p:txBody>
            <a:bodyPr vert="horz" lIns="68580" tIns="34290" rIns="68580" bIns="3429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defTabSz="342900"/>
              <a:r>
                <a:rPr lang="en-US" sz="1400" b="1" dirty="0">
                  <a:latin typeface="Arial"/>
                  <a:cs typeface="Arial"/>
                </a:rPr>
                <a:t>ROSC</a:t>
              </a:r>
            </a:p>
          </p:txBody>
        </p:sp>
      </p:grpSp>
      <p:grpSp>
        <p:nvGrpSpPr>
          <p:cNvPr id="43" name="Group 42"/>
          <p:cNvGrpSpPr/>
          <p:nvPr/>
        </p:nvGrpSpPr>
        <p:grpSpPr>
          <a:xfrm>
            <a:off x="3810000" y="5155768"/>
            <a:ext cx="6096000" cy="1549833"/>
            <a:chOff x="2286000" y="5155767"/>
            <a:chExt cx="6096000" cy="1549833"/>
          </a:xfrm>
        </p:grpSpPr>
        <p:sp>
          <p:nvSpPr>
            <p:cNvPr id="15" name="Title 1"/>
            <p:cNvSpPr txBox="1">
              <a:spLocks/>
            </p:cNvSpPr>
            <p:nvPr/>
          </p:nvSpPr>
          <p:spPr>
            <a:xfrm>
              <a:off x="5334000" y="5925702"/>
              <a:ext cx="3048000" cy="779898"/>
            </a:xfrm>
            <a:prstGeom prst="rect">
              <a:avLst/>
            </a:prstGeom>
          </p:spPr>
          <p:txBody>
            <a:bodyPr vert="horz" lIns="68580" tIns="34290" rIns="68580" bIns="3429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defTabSz="342900"/>
              <a:r>
                <a:rPr lang="en-US" sz="1400" b="1" dirty="0">
                  <a:solidFill>
                    <a:srgbClr val="008000"/>
                  </a:solidFill>
                  <a:latin typeface="Arial"/>
                  <a:cs typeface="Arial"/>
                </a:rPr>
                <a:t>Expedited Transport with ongoing ACLS to ECPR-Capable ED</a:t>
              </a:r>
            </a:p>
          </p:txBody>
        </p:sp>
        <p:cxnSp>
          <p:nvCxnSpPr>
            <p:cNvPr id="21" name="Straight Arrow Connector 20"/>
            <p:cNvCxnSpPr/>
            <p:nvPr/>
          </p:nvCxnSpPr>
          <p:spPr>
            <a:xfrm flipH="1">
              <a:off x="3733800" y="5773302"/>
              <a:ext cx="685800" cy="381000"/>
            </a:xfrm>
            <a:prstGeom prst="straightConnector1">
              <a:avLst/>
            </a:prstGeom>
            <a:ln w="38100" cmpd="sng">
              <a:solidFill>
                <a:srgbClr val="FF0000"/>
              </a:solidFill>
              <a:tailEnd type="arrow"/>
            </a:ln>
          </p:spPr>
          <p:style>
            <a:lnRef idx="2">
              <a:schemeClr val="accent5"/>
            </a:lnRef>
            <a:fillRef idx="0">
              <a:schemeClr val="accent5"/>
            </a:fillRef>
            <a:effectRef idx="1">
              <a:schemeClr val="accent5"/>
            </a:effectRef>
            <a:fontRef idx="minor">
              <a:schemeClr val="tx1"/>
            </a:fontRef>
          </p:style>
        </p:cxnSp>
        <p:sp>
          <p:nvSpPr>
            <p:cNvPr id="22" name="Title 1"/>
            <p:cNvSpPr txBox="1">
              <a:spLocks/>
            </p:cNvSpPr>
            <p:nvPr/>
          </p:nvSpPr>
          <p:spPr>
            <a:xfrm>
              <a:off x="2286000" y="5925702"/>
              <a:ext cx="1524000" cy="779898"/>
            </a:xfrm>
            <a:prstGeom prst="rect">
              <a:avLst/>
            </a:prstGeom>
          </p:spPr>
          <p:txBody>
            <a:bodyPr vert="horz" lIns="68580" tIns="34290" rIns="68580" bIns="3429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defTabSz="342900"/>
              <a:r>
                <a:rPr lang="en-US" sz="1400" b="1" dirty="0">
                  <a:solidFill>
                    <a:srgbClr val="FF0000"/>
                  </a:solidFill>
                  <a:latin typeface="Arial"/>
                  <a:cs typeface="Arial"/>
                </a:rPr>
                <a:t>Standard Care in Field</a:t>
              </a:r>
            </a:p>
          </p:txBody>
        </p:sp>
        <p:cxnSp>
          <p:nvCxnSpPr>
            <p:cNvPr id="23" name="Straight Arrow Connector 22"/>
            <p:cNvCxnSpPr/>
            <p:nvPr/>
          </p:nvCxnSpPr>
          <p:spPr>
            <a:xfrm>
              <a:off x="4648200" y="5754252"/>
              <a:ext cx="685801" cy="419100"/>
            </a:xfrm>
            <a:prstGeom prst="straightConnector1">
              <a:avLst/>
            </a:prstGeom>
            <a:ln w="38100" cmpd="sng">
              <a:solidFill>
                <a:srgbClr val="008000"/>
              </a:solidFill>
              <a:tailEnd type="arrow"/>
            </a:ln>
          </p:spPr>
          <p:style>
            <a:lnRef idx="2">
              <a:schemeClr val="accent5"/>
            </a:lnRef>
            <a:fillRef idx="0">
              <a:schemeClr val="accent5"/>
            </a:fillRef>
            <a:effectRef idx="1">
              <a:schemeClr val="accent5"/>
            </a:effectRef>
            <a:fontRef idx="minor">
              <a:schemeClr val="tx1"/>
            </a:fontRef>
          </p:style>
        </p:cxnSp>
        <p:sp>
          <p:nvSpPr>
            <p:cNvPr id="28" name="Title 1"/>
            <p:cNvSpPr txBox="1">
              <a:spLocks/>
            </p:cNvSpPr>
            <p:nvPr/>
          </p:nvSpPr>
          <p:spPr>
            <a:xfrm>
              <a:off x="4114800" y="5316102"/>
              <a:ext cx="762000" cy="551298"/>
            </a:xfrm>
            <a:prstGeom prst="rect">
              <a:avLst/>
            </a:prstGeom>
          </p:spPr>
          <p:txBody>
            <a:bodyPr vert="horz" lIns="68580" tIns="34290" rIns="68580" bIns="3429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defTabSz="342900"/>
              <a:r>
                <a:rPr lang="en-US" sz="1400" b="1" dirty="0">
                  <a:latin typeface="Arial"/>
                  <a:cs typeface="Arial"/>
                </a:rPr>
                <a:t>No</a:t>
              </a:r>
            </a:p>
          </p:txBody>
        </p:sp>
        <p:cxnSp>
          <p:nvCxnSpPr>
            <p:cNvPr id="29" name="Straight Arrow Connector 28"/>
            <p:cNvCxnSpPr/>
            <p:nvPr/>
          </p:nvCxnSpPr>
          <p:spPr>
            <a:xfrm>
              <a:off x="4495800" y="5155767"/>
              <a:ext cx="4113" cy="254433"/>
            </a:xfrm>
            <a:prstGeom prst="straightConnector1">
              <a:avLst/>
            </a:prstGeom>
            <a:ln w="38100" cmpd="sng">
              <a:solidFill>
                <a:schemeClr val="bg1">
                  <a:lumMod val="50000"/>
                </a:schemeClr>
              </a:solidFill>
              <a:tailEnd type="arrow"/>
            </a:ln>
          </p:spPr>
          <p:style>
            <a:lnRef idx="2">
              <a:schemeClr val="accent5"/>
            </a:lnRef>
            <a:fillRef idx="0">
              <a:schemeClr val="accent5"/>
            </a:fillRef>
            <a:effectRef idx="1">
              <a:schemeClr val="accent5"/>
            </a:effectRef>
            <a:fontRef idx="minor">
              <a:schemeClr val="tx1"/>
            </a:fontRef>
          </p:style>
        </p:cxnSp>
      </p:grpSp>
      <p:grpSp>
        <p:nvGrpSpPr>
          <p:cNvPr id="42" name="Group 41"/>
          <p:cNvGrpSpPr/>
          <p:nvPr/>
        </p:nvGrpSpPr>
        <p:grpSpPr>
          <a:xfrm>
            <a:off x="6324600" y="4648200"/>
            <a:ext cx="2438400" cy="551298"/>
            <a:chOff x="4800600" y="4648200"/>
            <a:chExt cx="2438400" cy="551298"/>
          </a:xfrm>
        </p:grpSpPr>
        <p:sp>
          <p:nvSpPr>
            <p:cNvPr id="27" name="Title 1"/>
            <p:cNvSpPr txBox="1">
              <a:spLocks/>
            </p:cNvSpPr>
            <p:nvPr/>
          </p:nvSpPr>
          <p:spPr>
            <a:xfrm>
              <a:off x="5029200" y="4648200"/>
              <a:ext cx="762000" cy="551298"/>
            </a:xfrm>
            <a:prstGeom prst="rect">
              <a:avLst/>
            </a:prstGeom>
          </p:spPr>
          <p:txBody>
            <a:bodyPr vert="horz" lIns="68580" tIns="34290" rIns="68580" bIns="3429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defTabSz="342900"/>
              <a:r>
                <a:rPr lang="en-US" sz="1400" b="1" dirty="0">
                  <a:latin typeface="Arial"/>
                  <a:cs typeface="Arial"/>
                </a:rPr>
                <a:t>Yes</a:t>
              </a:r>
            </a:p>
          </p:txBody>
        </p:sp>
        <p:cxnSp>
          <p:nvCxnSpPr>
            <p:cNvPr id="30" name="Straight Arrow Connector 29"/>
            <p:cNvCxnSpPr/>
            <p:nvPr/>
          </p:nvCxnSpPr>
          <p:spPr>
            <a:xfrm>
              <a:off x="4800600" y="4953000"/>
              <a:ext cx="381000" cy="0"/>
            </a:xfrm>
            <a:prstGeom prst="straightConnector1">
              <a:avLst/>
            </a:prstGeom>
            <a:ln w="38100" cmpd="sng">
              <a:solidFill>
                <a:schemeClr val="bg1">
                  <a:lumMod val="50000"/>
                </a:schemeClr>
              </a:solidFill>
              <a:tailEnd type="arrow"/>
            </a:ln>
          </p:spPr>
          <p:style>
            <a:lnRef idx="2">
              <a:schemeClr val="accent5"/>
            </a:lnRef>
            <a:fillRef idx="0">
              <a:schemeClr val="accent5"/>
            </a:fillRef>
            <a:effectRef idx="1">
              <a:schemeClr val="accent5"/>
            </a:effectRef>
            <a:fontRef idx="minor">
              <a:schemeClr val="tx1"/>
            </a:fontRef>
          </p:style>
        </p:cxnSp>
        <p:cxnSp>
          <p:nvCxnSpPr>
            <p:cNvPr id="33" name="Straight Arrow Connector 32"/>
            <p:cNvCxnSpPr/>
            <p:nvPr/>
          </p:nvCxnSpPr>
          <p:spPr>
            <a:xfrm>
              <a:off x="5638800" y="4953000"/>
              <a:ext cx="381000" cy="0"/>
            </a:xfrm>
            <a:prstGeom prst="straightConnector1">
              <a:avLst/>
            </a:prstGeom>
            <a:ln w="38100" cmpd="sng">
              <a:solidFill>
                <a:schemeClr val="bg1">
                  <a:lumMod val="50000"/>
                </a:schemeClr>
              </a:solidFill>
              <a:tailEnd type="arrow"/>
            </a:ln>
          </p:spPr>
          <p:style>
            <a:lnRef idx="2">
              <a:schemeClr val="accent5"/>
            </a:lnRef>
            <a:fillRef idx="0">
              <a:schemeClr val="accent5"/>
            </a:fillRef>
            <a:effectRef idx="1">
              <a:schemeClr val="accent5"/>
            </a:effectRef>
            <a:fontRef idx="minor">
              <a:schemeClr val="tx1"/>
            </a:fontRef>
          </p:style>
        </p:cxnSp>
        <p:sp>
          <p:nvSpPr>
            <p:cNvPr id="34" name="Title 1"/>
            <p:cNvSpPr txBox="1">
              <a:spLocks/>
            </p:cNvSpPr>
            <p:nvPr/>
          </p:nvSpPr>
          <p:spPr>
            <a:xfrm>
              <a:off x="5943600" y="4648200"/>
              <a:ext cx="1295400" cy="551298"/>
            </a:xfrm>
            <a:prstGeom prst="rect">
              <a:avLst/>
            </a:prstGeom>
          </p:spPr>
          <p:txBody>
            <a:bodyPr vert="horz" lIns="68580" tIns="34290" rIns="68580" bIns="3429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defTabSz="342900"/>
              <a:r>
                <a:rPr lang="en-US" sz="1400" b="1" dirty="0">
                  <a:latin typeface="Arial"/>
                  <a:cs typeface="Arial"/>
                </a:rPr>
                <a:t>Excluded from Study</a:t>
              </a:r>
            </a:p>
          </p:txBody>
        </p:sp>
      </p:grpSp>
      <p:sp>
        <p:nvSpPr>
          <p:cNvPr id="35" name="Oval 34"/>
          <p:cNvSpPr/>
          <p:nvPr/>
        </p:nvSpPr>
        <p:spPr>
          <a:xfrm>
            <a:off x="2057400" y="1676401"/>
            <a:ext cx="82246" cy="77591"/>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342900"/>
            <a:endParaRPr lang="en-US" sz="1400">
              <a:solidFill>
                <a:srgbClr val="FF0000"/>
              </a:solidFill>
              <a:latin typeface="Arial"/>
              <a:cs typeface="Arial"/>
            </a:endParaRPr>
          </a:p>
        </p:txBody>
      </p:sp>
    </p:spTree>
    <p:extLst>
      <p:ext uri="{BB962C8B-B14F-4D97-AF65-F5344CB8AC3E}">
        <p14:creationId xmlns:p14="http://schemas.microsoft.com/office/powerpoint/2010/main" val="1263975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up)">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wipe(up)">
                                      <p:cBhvr>
                                        <p:cTn id="12" dur="500"/>
                                        <p:tgtEl>
                                          <p:spTgt spid="3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up)">
                                      <p:cBhvr>
                                        <p:cTn id="17" dur="500"/>
                                        <p:tgtEl>
                                          <p:spTgt spid="4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wipe(up)">
                                      <p:cBhvr>
                                        <p:cTn id="22" dur="500"/>
                                        <p:tgtEl>
                                          <p:spTgt spid="4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wipe(left)">
                                      <p:cBhvr>
                                        <p:cTn id="27" dur="500"/>
                                        <p:tgtEl>
                                          <p:spTgt spid="4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wipe(up)">
                                      <p:cBhvr>
                                        <p:cTn id="3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AFADC2-7E85-6F48-B572-21CA8E359E9C}"/>
              </a:ext>
            </a:extLst>
          </p:cNvPr>
          <p:cNvSpPr>
            <a:spLocks noGrp="1"/>
          </p:cNvSpPr>
          <p:nvPr>
            <p:ph type="title"/>
          </p:nvPr>
        </p:nvSpPr>
        <p:spPr/>
        <p:txBody>
          <a:bodyPr/>
          <a:lstStyle/>
          <a:p>
            <a:r>
              <a:rPr lang="en-US"/>
              <a:t>Disclosures – Will Meurer</a:t>
            </a:r>
            <a:endParaRPr lang="en-US" dirty="0"/>
          </a:p>
        </p:txBody>
      </p:sp>
      <p:sp>
        <p:nvSpPr>
          <p:cNvPr id="3" name="Content Placeholder 2">
            <a:extLst>
              <a:ext uri="{FF2B5EF4-FFF2-40B4-BE49-F238E27FC236}">
                <a16:creationId xmlns:a16="http://schemas.microsoft.com/office/drawing/2014/main" id="{5FBAD16B-7D42-C64A-AB5F-FBBB29F2A403}"/>
              </a:ext>
            </a:extLst>
          </p:cNvPr>
          <p:cNvSpPr>
            <a:spLocks noGrp="1"/>
          </p:cNvSpPr>
          <p:nvPr>
            <p:ph idx="1"/>
          </p:nvPr>
        </p:nvSpPr>
        <p:spPr/>
        <p:txBody>
          <a:bodyPr>
            <a:normAutofit fontScale="62500" lnSpcReduction="20000"/>
          </a:bodyPr>
          <a:lstStyle/>
          <a:p>
            <a:r>
              <a:rPr lang="en-US"/>
              <a:t>All non-profit except episodic medico-legal consulting</a:t>
            </a:r>
          </a:p>
          <a:p>
            <a:r>
              <a:rPr lang="en-US"/>
              <a:t>Funding from NINDS</a:t>
            </a:r>
          </a:p>
          <a:p>
            <a:pPr lvl="1"/>
            <a:r>
              <a:rPr lang="en-US"/>
              <a:t>PI of clinical trials methodology course</a:t>
            </a:r>
          </a:p>
          <a:p>
            <a:pPr lvl="1"/>
            <a:r>
              <a:rPr lang="en-US"/>
              <a:t>Funded co-investigator on NETT/SIREN-CCC and SHINE trial</a:t>
            </a:r>
          </a:p>
          <a:p>
            <a:r>
              <a:rPr lang="en-US"/>
              <a:t>NIH-NIDCD (cluster RCT studying dizziness intervention)</a:t>
            </a:r>
          </a:p>
          <a:p>
            <a:r>
              <a:rPr lang="en-US"/>
              <a:t>NIH-NIMHD </a:t>
            </a:r>
          </a:p>
          <a:p>
            <a:pPr lvl="1"/>
            <a:r>
              <a:rPr lang="en-US"/>
              <a:t>PI of trial of hypertension </a:t>
            </a:r>
          </a:p>
          <a:p>
            <a:pPr lvl="1"/>
            <a:r>
              <a:rPr lang="en-US"/>
              <a:t>Co-investigator to improve stroke care in Flint</a:t>
            </a:r>
          </a:p>
          <a:p>
            <a:r>
              <a:rPr lang="en-US"/>
              <a:t>NIH-NHLBI (co-investigator in cardiac arrest expedited transport/ECMO trial)</a:t>
            </a:r>
          </a:p>
          <a:p>
            <a:r>
              <a:rPr lang="en-US"/>
              <a:t>AHRQ (dizziness self treatment)</a:t>
            </a:r>
          </a:p>
          <a:p>
            <a:r>
              <a:rPr lang="en-US"/>
              <a:t>Massey Foundation (studying pupillary response in TBI)</a:t>
            </a:r>
          </a:p>
          <a:p>
            <a:r>
              <a:rPr lang="en-US"/>
              <a:t>FDA and NIH (reviewer)</a:t>
            </a:r>
          </a:p>
          <a:p>
            <a:r>
              <a:rPr lang="en-US"/>
              <a:t>Meth Stats Reviewer</a:t>
            </a:r>
          </a:p>
          <a:p>
            <a:pPr lvl="1"/>
            <a:r>
              <a:rPr lang="en-US"/>
              <a:t>Annals Of Emergency Medicine</a:t>
            </a:r>
          </a:p>
          <a:p>
            <a:pPr lvl="1"/>
            <a:r>
              <a:rPr lang="en-US"/>
              <a:t>Academic Emergency Medicine</a:t>
            </a:r>
          </a:p>
          <a:p>
            <a:endParaRPr lang="en-US" dirty="0"/>
          </a:p>
        </p:txBody>
      </p:sp>
      <p:sp>
        <p:nvSpPr>
          <p:cNvPr id="4" name="Date Placeholder 3">
            <a:extLst>
              <a:ext uri="{FF2B5EF4-FFF2-40B4-BE49-F238E27FC236}">
                <a16:creationId xmlns:a16="http://schemas.microsoft.com/office/drawing/2014/main" id="{7182890A-C64E-ED49-B1A8-FF9E05B17C74}"/>
              </a:ext>
            </a:extLst>
          </p:cNvPr>
          <p:cNvSpPr>
            <a:spLocks noGrp="1"/>
          </p:cNvSpPr>
          <p:nvPr>
            <p:ph type="dt" sz="half" idx="10"/>
          </p:nvPr>
        </p:nvSpPr>
        <p:spPr/>
        <p:txBody>
          <a:bodyPr/>
          <a:lstStyle/>
          <a:p>
            <a:fld id="{45209085-AAAE-C04A-8217-B99A432BF7B4}" type="datetime1">
              <a:rPr lang="en-US" smtClean="0"/>
              <a:t>5/15/18</a:t>
            </a:fld>
            <a:endParaRPr lang="en-US"/>
          </a:p>
        </p:txBody>
      </p:sp>
      <p:sp>
        <p:nvSpPr>
          <p:cNvPr id="5" name="Footer Placeholder 4">
            <a:extLst>
              <a:ext uri="{FF2B5EF4-FFF2-40B4-BE49-F238E27FC236}">
                <a16:creationId xmlns:a16="http://schemas.microsoft.com/office/drawing/2014/main" id="{F9FCDD1D-C103-2D43-9BA4-C7E1B54C48EE}"/>
              </a:ext>
            </a:extLst>
          </p:cNvPr>
          <p:cNvSpPr>
            <a:spLocks noGrp="1"/>
          </p:cNvSpPr>
          <p:nvPr>
            <p:ph type="ftr" sz="quarter" idx="11"/>
          </p:nvPr>
        </p:nvSpPr>
        <p:spPr/>
        <p:txBody>
          <a:bodyPr/>
          <a:lstStyle/>
          <a:p>
            <a:r>
              <a:rPr lang="en-US"/>
              <a:t>Funded by NHLBI R34HL130738</a:t>
            </a:r>
            <a:endParaRPr lang="en-US" dirty="0"/>
          </a:p>
        </p:txBody>
      </p:sp>
      <p:sp>
        <p:nvSpPr>
          <p:cNvPr id="6" name="Slide Number Placeholder 5">
            <a:extLst>
              <a:ext uri="{FF2B5EF4-FFF2-40B4-BE49-F238E27FC236}">
                <a16:creationId xmlns:a16="http://schemas.microsoft.com/office/drawing/2014/main" id="{2A7D3009-D250-A445-ABC4-B85AB755AA59}"/>
              </a:ext>
            </a:extLst>
          </p:cNvPr>
          <p:cNvSpPr>
            <a:spLocks noGrp="1"/>
          </p:cNvSpPr>
          <p:nvPr>
            <p:ph type="sldNum" sz="quarter" idx="12"/>
          </p:nvPr>
        </p:nvSpPr>
        <p:spPr/>
        <p:txBody>
          <a:bodyPr/>
          <a:lstStyle/>
          <a:p>
            <a:fld id="{8D2033D6-F982-D049-AC4E-DA15C6984230}" type="slidenum">
              <a:rPr lang="en-US" smtClean="0"/>
              <a:pPr/>
              <a:t>2</a:t>
            </a:fld>
            <a:endParaRPr lang="en-US" dirty="0"/>
          </a:p>
        </p:txBody>
      </p:sp>
    </p:spTree>
    <p:extLst>
      <p:ext uri="{BB962C8B-B14F-4D97-AF65-F5344CB8AC3E}">
        <p14:creationId xmlns:p14="http://schemas.microsoft.com/office/powerpoint/2010/main" val="32406241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55448"/>
            <a:ext cx="7696200" cy="1252728"/>
          </a:xfrm>
        </p:spPr>
        <p:txBody>
          <a:bodyPr/>
          <a:lstStyle/>
          <a:p>
            <a:r>
              <a:rPr lang="en-US" dirty="0"/>
              <a:t>EROCA ED CARE: ECPR Team</a:t>
            </a:r>
          </a:p>
        </p:txBody>
      </p:sp>
      <p:pic>
        <p:nvPicPr>
          <p:cNvPr id="5" name="Picture 4"/>
          <p:cNvPicPr/>
          <p:nvPr/>
        </p:nvPicPr>
        <p:blipFill rotWithShape="1">
          <a:blip r:embed="rId2"/>
          <a:srcRect l="30610" t="32093" r="35088" b="24150"/>
          <a:stretch/>
        </p:blipFill>
        <p:spPr bwMode="auto">
          <a:xfrm>
            <a:off x="4038601" y="1981200"/>
            <a:ext cx="4038599" cy="4495800"/>
          </a:xfrm>
          <a:prstGeom prst="rect">
            <a:avLst/>
          </a:prstGeom>
          <a:ln>
            <a:noFill/>
          </a:ln>
          <a:extLst>
            <a:ext uri="{53640926-AAD7-44d8-BBD7-CCE9431645EC}">
              <a14:shadowObscured xmlns="" xmlns:a14="http://schemas.microsoft.com/office/drawing/2010/main"/>
            </a:ext>
          </a:extLst>
        </p:spPr>
      </p:pic>
    </p:spTree>
    <p:extLst>
      <p:ext uri="{BB962C8B-B14F-4D97-AF65-F5344CB8AC3E}">
        <p14:creationId xmlns:p14="http://schemas.microsoft.com/office/powerpoint/2010/main" val="20482411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155448"/>
            <a:ext cx="8763000" cy="1252728"/>
          </a:xfrm>
        </p:spPr>
        <p:txBody>
          <a:bodyPr>
            <a:normAutofit fontScale="90000"/>
          </a:bodyPr>
          <a:lstStyle/>
          <a:p>
            <a:r>
              <a:rPr lang="en-US" dirty="0"/>
              <a:t>EROCA 911 Dispatch Screening and Randomization</a:t>
            </a:r>
          </a:p>
        </p:txBody>
      </p:sp>
      <p:pic>
        <p:nvPicPr>
          <p:cNvPr id="5" name="Picture 4"/>
          <p:cNvPicPr/>
          <p:nvPr/>
        </p:nvPicPr>
        <p:blipFill rotWithShape="1">
          <a:blip r:embed="rId2"/>
          <a:srcRect t="8083" b="25000"/>
          <a:stretch/>
        </p:blipFill>
        <p:spPr>
          <a:xfrm>
            <a:off x="1964872" y="2416628"/>
            <a:ext cx="8686800" cy="3875316"/>
          </a:xfrm>
          <a:prstGeom prst="rect">
            <a:avLst/>
          </a:prstGeom>
        </p:spPr>
      </p:pic>
      <p:sp>
        <p:nvSpPr>
          <p:cNvPr id="6" name="Oval 5"/>
          <p:cNvSpPr/>
          <p:nvPr/>
        </p:nvSpPr>
        <p:spPr>
          <a:xfrm>
            <a:off x="4419600" y="5105400"/>
            <a:ext cx="1676400" cy="1524000"/>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8CB0B76A-4E50-2243-80CC-60AF0E607E55}"/>
              </a:ext>
            </a:extLst>
          </p:cNvPr>
          <p:cNvSpPr/>
          <p:nvPr/>
        </p:nvSpPr>
        <p:spPr>
          <a:xfrm>
            <a:off x="2214563" y="3071813"/>
            <a:ext cx="328612" cy="285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022611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155448"/>
            <a:ext cx="8763000" cy="1252728"/>
          </a:xfrm>
        </p:spPr>
        <p:txBody>
          <a:bodyPr>
            <a:normAutofit fontScale="90000"/>
          </a:bodyPr>
          <a:lstStyle/>
          <a:p>
            <a:r>
              <a:rPr lang="en-US" dirty="0"/>
              <a:t>EROCA 911 Dispatch Screening and Randomization</a:t>
            </a:r>
          </a:p>
        </p:txBody>
      </p:sp>
      <p:pic>
        <p:nvPicPr>
          <p:cNvPr id="3" name="Picture 2"/>
          <p:cNvPicPr/>
          <p:nvPr/>
        </p:nvPicPr>
        <p:blipFill rotWithShape="1">
          <a:blip r:embed="rId2"/>
          <a:srcRect t="8251" b="25749"/>
          <a:stretch/>
        </p:blipFill>
        <p:spPr>
          <a:xfrm>
            <a:off x="1752600" y="2528888"/>
            <a:ext cx="8686800" cy="3771900"/>
          </a:xfrm>
          <a:prstGeom prst="rect">
            <a:avLst/>
          </a:prstGeom>
        </p:spPr>
      </p:pic>
      <p:sp>
        <p:nvSpPr>
          <p:cNvPr id="5" name="Oval 4"/>
          <p:cNvSpPr/>
          <p:nvPr/>
        </p:nvSpPr>
        <p:spPr>
          <a:xfrm>
            <a:off x="4419600" y="5105400"/>
            <a:ext cx="1676400" cy="1524000"/>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F96DE8E2-E73F-BF49-AAAB-C2CAEBA2F2F2}"/>
              </a:ext>
            </a:extLst>
          </p:cNvPr>
          <p:cNvSpPr/>
          <p:nvPr/>
        </p:nvSpPr>
        <p:spPr>
          <a:xfrm>
            <a:off x="2014538" y="3171826"/>
            <a:ext cx="328612" cy="285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384759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155448"/>
            <a:ext cx="8763000" cy="1252728"/>
          </a:xfrm>
        </p:spPr>
        <p:txBody>
          <a:bodyPr>
            <a:normAutofit fontScale="90000"/>
          </a:bodyPr>
          <a:lstStyle/>
          <a:p>
            <a:r>
              <a:rPr lang="en-US" dirty="0"/>
              <a:t>EROCA 911 Dispatch Screening and Randomization</a:t>
            </a:r>
          </a:p>
        </p:txBody>
      </p:sp>
      <p:pic>
        <p:nvPicPr>
          <p:cNvPr id="3" name="Picture 2"/>
          <p:cNvPicPr/>
          <p:nvPr/>
        </p:nvPicPr>
        <p:blipFill rotWithShape="1">
          <a:blip r:embed="rId2"/>
          <a:srcRect t="6165" b="19848"/>
          <a:stretch/>
        </p:blipFill>
        <p:spPr>
          <a:xfrm>
            <a:off x="1752600" y="2100262"/>
            <a:ext cx="8763000" cy="4171951"/>
          </a:xfrm>
          <a:prstGeom prst="rect">
            <a:avLst/>
          </a:prstGeom>
        </p:spPr>
      </p:pic>
      <p:sp>
        <p:nvSpPr>
          <p:cNvPr id="5" name="Oval 4"/>
          <p:cNvSpPr/>
          <p:nvPr/>
        </p:nvSpPr>
        <p:spPr>
          <a:xfrm>
            <a:off x="4419600" y="5105400"/>
            <a:ext cx="1676400" cy="1524000"/>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3C7E3010-EC0B-7349-898B-0D3248159E36}"/>
              </a:ext>
            </a:extLst>
          </p:cNvPr>
          <p:cNvSpPr/>
          <p:nvPr/>
        </p:nvSpPr>
        <p:spPr>
          <a:xfrm>
            <a:off x="2014538" y="3100388"/>
            <a:ext cx="328612" cy="285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39415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EROCA: Exception From Informed Consent</a:t>
            </a:r>
          </a:p>
        </p:txBody>
      </p:sp>
      <p:sp>
        <p:nvSpPr>
          <p:cNvPr id="3" name="Content Placeholder 2"/>
          <p:cNvSpPr>
            <a:spLocks noGrp="1"/>
          </p:cNvSpPr>
          <p:nvPr>
            <p:ph idx="1"/>
          </p:nvPr>
        </p:nvSpPr>
        <p:spPr>
          <a:xfrm>
            <a:off x="1981200" y="1775195"/>
            <a:ext cx="8534400" cy="4625609"/>
          </a:xfrm>
        </p:spPr>
        <p:txBody>
          <a:bodyPr>
            <a:normAutofit/>
          </a:bodyPr>
          <a:lstStyle/>
          <a:p>
            <a:pPr marL="211307" indent="0">
              <a:buNone/>
            </a:pPr>
            <a:r>
              <a:rPr lang="en-US" sz="2400" b="1" dirty="0">
                <a:solidFill>
                  <a:srgbClr val="002060"/>
                </a:solidFill>
              </a:rPr>
              <a:t>Patients are enrolled in the study while still on scene via </a:t>
            </a:r>
            <a:r>
              <a:rPr lang="en-US" sz="2400" b="1" i="1" dirty="0">
                <a:solidFill>
                  <a:srgbClr val="002060"/>
                </a:solidFill>
              </a:rPr>
              <a:t>Exception of Informed Consent</a:t>
            </a:r>
            <a:r>
              <a:rPr lang="en-US" sz="2400" b="1" dirty="0">
                <a:solidFill>
                  <a:srgbClr val="002060"/>
                </a:solidFill>
              </a:rPr>
              <a:t>. </a:t>
            </a:r>
            <a:r>
              <a:rPr lang="en-US" sz="2400" dirty="0">
                <a:solidFill>
                  <a:srgbClr val="002060"/>
                </a:solidFill>
              </a:rPr>
              <a:t>No consent is obtained at the time of enrollment and randomization.</a:t>
            </a:r>
          </a:p>
          <a:p>
            <a:pPr marL="211307" indent="0">
              <a:lnSpc>
                <a:spcPct val="110000"/>
              </a:lnSpc>
              <a:buNone/>
            </a:pPr>
            <a:endParaRPr lang="en-US" sz="2400" dirty="0"/>
          </a:p>
          <a:p>
            <a:pPr>
              <a:lnSpc>
                <a:spcPct val="110000"/>
              </a:lnSpc>
            </a:pPr>
            <a:r>
              <a:rPr lang="en-US" sz="2000" dirty="0"/>
              <a:t>Patients who survive to hospitalization are notified of study enrollment and asked to participate further.  </a:t>
            </a:r>
          </a:p>
          <a:p>
            <a:pPr marL="211307" indent="0">
              <a:lnSpc>
                <a:spcPct val="110000"/>
              </a:lnSpc>
              <a:buNone/>
            </a:pPr>
            <a:r>
              <a:rPr lang="en-US" sz="2000" i="1" dirty="0"/>
              <a:t>	</a:t>
            </a:r>
            <a:r>
              <a:rPr lang="en-US" sz="1800" i="1" dirty="0"/>
              <a:t>If unresponsive, LAR/Family is notified and surrogate consent is then obtained.  </a:t>
            </a:r>
            <a:endParaRPr lang="en-US" sz="2000" i="1" dirty="0"/>
          </a:p>
          <a:p>
            <a:pPr>
              <a:lnSpc>
                <a:spcPct val="110000"/>
              </a:lnSpc>
            </a:pPr>
            <a:r>
              <a:rPr lang="en-US" sz="2000" dirty="0"/>
              <a:t>If patients die prior to hospitalization, a notification letter is sent to the LAR/family. </a:t>
            </a:r>
          </a:p>
          <a:p>
            <a:pPr>
              <a:lnSpc>
                <a:spcPct val="110000"/>
              </a:lnSpc>
            </a:pPr>
            <a:r>
              <a:rPr lang="en-US" sz="2000" b="1" dirty="0"/>
              <a:t>There are multiple rigorous safety monitoring strategies employed at various levels to ensure the highest ethical standards are met</a:t>
            </a:r>
          </a:p>
          <a:p>
            <a:pPr marL="211307" indent="0">
              <a:buNone/>
            </a:pPr>
            <a:endParaRPr lang="en-US" sz="2400" dirty="0"/>
          </a:p>
        </p:txBody>
      </p:sp>
      <p:pic>
        <p:nvPicPr>
          <p:cNvPr id="5" name="Picture 4"/>
          <p:cNvPicPr>
            <a:picLocks noChangeAspect="1"/>
          </p:cNvPicPr>
          <p:nvPr/>
        </p:nvPicPr>
        <p:blipFill>
          <a:blip r:embed="rId3"/>
          <a:stretch>
            <a:fillRect/>
          </a:stretch>
        </p:blipFill>
        <p:spPr>
          <a:xfrm>
            <a:off x="1976121" y="6202666"/>
            <a:ext cx="1463167" cy="396274"/>
          </a:xfrm>
          <a:prstGeom prst="rect">
            <a:avLst/>
          </a:prstGeom>
        </p:spPr>
      </p:pic>
    </p:spTree>
    <p:extLst>
      <p:ext uri="{BB962C8B-B14F-4D97-AF65-F5344CB8AC3E}">
        <p14:creationId xmlns:p14="http://schemas.microsoft.com/office/powerpoint/2010/main" val="32703897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856FD8-BD3C-C74E-8F30-26A52BAC2DA7}"/>
              </a:ext>
            </a:extLst>
          </p:cNvPr>
          <p:cNvSpPr>
            <a:spLocks noGrp="1"/>
          </p:cNvSpPr>
          <p:nvPr>
            <p:ph type="title"/>
          </p:nvPr>
        </p:nvSpPr>
        <p:spPr/>
        <p:txBody>
          <a:bodyPr/>
          <a:lstStyle/>
          <a:p>
            <a:r>
              <a:rPr lang="en-US" dirty="0"/>
              <a:t>Future Trial	</a:t>
            </a:r>
          </a:p>
        </p:txBody>
      </p:sp>
      <p:sp>
        <p:nvSpPr>
          <p:cNvPr id="3" name="Content Placeholder 2">
            <a:extLst>
              <a:ext uri="{FF2B5EF4-FFF2-40B4-BE49-F238E27FC236}">
                <a16:creationId xmlns:a16="http://schemas.microsoft.com/office/drawing/2014/main" id="{4309AB7B-A460-1043-84ED-60482DD3B7C8}"/>
              </a:ext>
            </a:extLst>
          </p:cNvPr>
          <p:cNvSpPr>
            <a:spLocks noGrp="1"/>
          </p:cNvSpPr>
          <p:nvPr>
            <p:ph idx="1"/>
          </p:nvPr>
        </p:nvSpPr>
        <p:spPr/>
        <p:txBody>
          <a:bodyPr/>
          <a:lstStyle/>
          <a:p>
            <a:r>
              <a:rPr lang="en-US" dirty="0"/>
              <a:t>1:1 randomization</a:t>
            </a:r>
          </a:p>
          <a:p>
            <a:r>
              <a:rPr lang="en-US" dirty="0"/>
              <a:t>Adaptively expand (or contract</a:t>
            </a:r>
            <a:r>
              <a:rPr lang="en-US"/>
              <a:t>) eligibility window</a:t>
            </a:r>
          </a:p>
        </p:txBody>
      </p:sp>
      <p:sp>
        <p:nvSpPr>
          <p:cNvPr id="4" name="Date Placeholder 3">
            <a:extLst>
              <a:ext uri="{FF2B5EF4-FFF2-40B4-BE49-F238E27FC236}">
                <a16:creationId xmlns:a16="http://schemas.microsoft.com/office/drawing/2014/main" id="{D625D131-6ECD-5F4D-930A-ECFD040A22F9}"/>
              </a:ext>
            </a:extLst>
          </p:cNvPr>
          <p:cNvSpPr>
            <a:spLocks noGrp="1"/>
          </p:cNvSpPr>
          <p:nvPr>
            <p:ph type="dt" sz="half" idx="10"/>
          </p:nvPr>
        </p:nvSpPr>
        <p:spPr/>
        <p:txBody>
          <a:bodyPr/>
          <a:lstStyle/>
          <a:p>
            <a:fld id="{A50A0213-5CC5-1D47-8CC9-7D07BD711881}" type="datetime1">
              <a:rPr lang="en-US" smtClean="0"/>
              <a:t>5/15/18</a:t>
            </a:fld>
            <a:endParaRPr lang="en-US"/>
          </a:p>
        </p:txBody>
      </p:sp>
      <p:sp>
        <p:nvSpPr>
          <p:cNvPr id="5" name="Footer Placeholder 4">
            <a:extLst>
              <a:ext uri="{FF2B5EF4-FFF2-40B4-BE49-F238E27FC236}">
                <a16:creationId xmlns:a16="http://schemas.microsoft.com/office/drawing/2014/main" id="{589778A9-C95F-A54C-991A-513849FF647E}"/>
              </a:ext>
            </a:extLst>
          </p:cNvPr>
          <p:cNvSpPr>
            <a:spLocks noGrp="1"/>
          </p:cNvSpPr>
          <p:nvPr>
            <p:ph type="ftr" sz="quarter" idx="11"/>
          </p:nvPr>
        </p:nvSpPr>
        <p:spPr/>
        <p:txBody>
          <a:bodyPr/>
          <a:lstStyle/>
          <a:p>
            <a:r>
              <a:rPr lang="en-US"/>
              <a:t>Funded by NHLBI R34HL130738</a:t>
            </a:r>
            <a:endParaRPr lang="en-US" dirty="0"/>
          </a:p>
        </p:txBody>
      </p:sp>
      <p:sp>
        <p:nvSpPr>
          <p:cNvPr id="6" name="Slide Number Placeholder 5">
            <a:extLst>
              <a:ext uri="{FF2B5EF4-FFF2-40B4-BE49-F238E27FC236}">
                <a16:creationId xmlns:a16="http://schemas.microsoft.com/office/drawing/2014/main" id="{C4280114-D5E3-A34B-B96F-9CCA1D433CF1}"/>
              </a:ext>
            </a:extLst>
          </p:cNvPr>
          <p:cNvSpPr>
            <a:spLocks noGrp="1"/>
          </p:cNvSpPr>
          <p:nvPr>
            <p:ph type="sldNum" sz="quarter" idx="12"/>
          </p:nvPr>
        </p:nvSpPr>
        <p:spPr/>
        <p:txBody>
          <a:bodyPr/>
          <a:lstStyle/>
          <a:p>
            <a:fld id="{8D2033D6-F982-D049-AC4E-DA15C6984230}" type="slidenum">
              <a:rPr lang="en-US" smtClean="0"/>
              <a:pPr/>
              <a:t>25</a:t>
            </a:fld>
            <a:endParaRPr lang="en-US" dirty="0"/>
          </a:p>
        </p:txBody>
      </p:sp>
    </p:spTree>
    <p:extLst>
      <p:ext uri="{BB962C8B-B14F-4D97-AF65-F5344CB8AC3E}">
        <p14:creationId xmlns:p14="http://schemas.microsoft.com/office/powerpoint/2010/main" val="25119992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3314700" y="3124200"/>
            <a:ext cx="6057900" cy="2590800"/>
            <a:chOff x="3733800" y="3505200"/>
            <a:chExt cx="6057900" cy="2209800"/>
          </a:xfrm>
        </p:grpSpPr>
        <p:sp>
          <p:nvSpPr>
            <p:cNvPr id="11" name="Rectangle 10"/>
            <p:cNvSpPr/>
            <p:nvPr/>
          </p:nvSpPr>
          <p:spPr>
            <a:xfrm>
              <a:off x="8267700" y="3505200"/>
              <a:ext cx="1295400" cy="2209800"/>
            </a:xfrm>
            <a:prstGeom prst="rect">
              <a:avLst/>
            </a:prstGeom>
            <a:solidFill>
              <a:srgbClr val="FF0000">
                <a:alpha val="51000"/>
              </a:srgbClr>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p:cNvSpPr/>
            <p:nvPr/>
          </p:nvSpPr>
          <p:spPr>
            <a:xfrm>
              <a:off x="3733800" y="3505200"/>
              <a:ext cx="2857500" cy="2209800"/>
            </a:xfrm>
            <a:prstGeom prst="rect">
              <a:avLst/>
            </a:prstGeom>
            <a:solidFill>
              <a:srgbClr val="0FF29E">
                <a:alpha val="51000"/>
              </a:srgbClr>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4038600" y="3657600"/>
              <a:ext cx="1676400" cy="288767"/>
            </a:xfrm>
            <a:prstGeom prst="rect">
              <a:avLst/>
            </a:prstGeom>
            <a:noFill/>
          </p:spPr>
          <p:txBody>
            <a:bodyPr wrap="square" rtlCol="0">
              <a:spAutoFit/>
            </a:bodyPr>
            <a:lstStyle/>
            <a:p>
              <a:pPr algn="ctr"/>
              <a:r>
                <a:rPr lang="en-US" sz="1600" b="1" dirty="0"/>
                <a:t>Effective</a:t>
              </a:r>
            </a:p>
          </p:txBody>
        </p:sp>
        <p:sp>
          <p:nvSpPr>
            <p:cNvPr id="10" name="Rectangle 9"/>
            <p:cNvSpPr/>
            <p:nvPr/>
          </p:nvSpPr>
          <p:spPr>
            <a:xfrm>
              <a:off x="6591300" y="3505200"/>
              <a:ext cx="1676400" cy="2209800"/>
            </a:xfrm>
            <a:prstGeom prst="rect">
              <a:avLst/>
            </a:prstGeom>
            <a:solidFill>
              <a:schemeClr val="bg1">
                <a:lumMod val="85000"/>
                <a:alpha val="51000"/>
              </a:schemeClr>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6591300" y="3657600"/>
              <a:ext cx="1676400" cy="288767"/>
            </a:xfrm>
            <a:prstGeom prst="rect">
              <a:avLst/>
            </a:prstGeom>
            <a:noFill/>
          </p:spPr>
          <p:txBody>
            <a:bodyPr wrap="square" rtlCol="0">
              <a:spAutoFit/>
            </a:bodyPr>
            <a:lstStyle/>
            <a:p>
              <a:pPr algn="ctr"/>
              <a:r>
                <a:rPr lang="en-US" sz="1600" b="1" dirty="0"/>
                <a:t>Unsure</a:t>
              </a:r>
            </a:p>
          </p:txBody>
        </p:sp>
        <p:sp>
          <p:nvSpPr>
            <p:cNvPr id="13" name="TextBox 12"/>
            <p:cNvSpPr txBox="1"/>
            <p:nvPr/>
          </p:nvSpPr>
          <p:spPr>
            <a:xfrm>
              <a:off x="8115300" y="3657600"/>
              <a:ext cx="1676400" cy="288767"/>
            </a:xfrm>
            <a:prstGeom prst="rect">
              <a:avLst/>
            </a:prstGeom>
            <a:noFill/>
          </p:spPr>
          <p:txBody>
            <a:bodyPr wrap="square" rtlCol="0">
              <a:spAutoFit/>
            </a:bodyPr>
            <a:lstStyle/>
            <a:p>
              <a:pPr algn="ctr"/>
              <a:r>
                <a:rPr lang="en-US" sz="1600" b="1" dirty="0"/>
                <a:t>Ineffective</a:t>
              </a:r>
            </a:p>
          </p:txBody>
        </p:sp>
      </p:grpSp>
      <p:sp>
        <p:nvSpPr>
          <p:cNvPr id="2" name="Title 1"/>
          <p:cNvSpPr>
            <a:spLocks noGrp="1"/>
          </p:cNvSpPr>
          <p:nvPr>
            <p:ph type="title"/>
          </p:nvPr>
        </p:nvSpPr>
        <p:spPr/>
        <p:txBody>
          <a:bodyPr>
            <a:normAutofit/>
          </a:bodyPr>
          <a:lstStyle/>
          <a:p>
            <a:pPr algn="ctr"/>
            <a:r>
              <a:rPr lang="en-US" dirty="0"/>
              <a:t>EROCA Trial Hypothetical Study Result</a:t>
            </a:r>
            <a:br>
              <a:rPr lang="en-US" dirty="0"/>
            </a:br>
            <a:r>
              <a:rPr lang="en-US" dirty="0" err="1"/>
              <a:t>Shockable</a:t>
            </a:r>
            <a:r>
              <a:rPr lang="en-US" dirty="0"/>
              <a:t> Presenting Rhythm</a:t>
            </a:r>
          </a:p>
        </p:txBody>
      </p:sp>
      <p:sp>
        <p:nvSpPr>
          <p:cNvPr id="7" name="TextBox 6"/>
          <p:cNvSpPr txBox="1"/>
          <p:nvPr/>
        </p:nvSpPr>
        <p:spPr>
          <a:xfrm>
            <a:off x="1524000" y="3505200"/>
            <a:ext cx="1295400" cy="369332"/>
          </a:xfrm>
          <a:prstGeom prst="rect">
            <a:avLst/>
          </a:prstGeom>
          <a:noFill/>
        </p:spPr>
        <p:txBody>
          <a:bodyPr wrap="square" rtlCol="0">
            <a:spAutoFit/>
          </a:bodyPr>
          <a:lstStyle/>
          <a:p>
            <a:pPr algn="ctr"/>
            <a:r>
              <a:rPr lang="en-US" b="1" dirty="0"/>
              <a:t>UW-</a:t>
            </a:r>
            <a:r>
              <a:rPr lang="en-US" b="1" dirty="0" err="1"/>
              <a:t>mRS</a:t>
            </a:r>
            <a:endParaRPr lang="en-US" b="1" dirty="0"/>
          </a:p>
        </p:txBody>
      </p:sp>
      <p:sp>
        <p:nvSpPr>
          <p:cNvPr id="8" name="TextBox 7"/>
          <p:cNvSpPr txBox="1"/>
          <p:nvPr/>
        </p:nvSpPr>
        <p:spPr>
          <a:xfrm>
            <a:off x="3200400" y="6096000"/>
            <a:ext cx="5181600" cy="369332"/>
          </a:xfrm>
          <a:prstGeom prst="rect">
            <a:avLst/>
          </a:prstGeom>
          <a:noFill/>
        </p:spPr>
        <p:txBody>
          <a:bodyPr wrap="square" rtlCol="0">
            <a:spAutoFit/>
          </a:bodyPr>
          <a:lstStyle/>
          <a:p>
            <a:pPr algn="ctr"/>
            <a:r>
              <a:rPr lang="en-US" b="1" dirty="0"/>
              <a:t>Estimated 911 Call to On-Pump Interval (minutes)</a:t>
            </a:r>
          </a:p>
        </p:txBody>
      </p:sp>
      <p:graphicFrame>
        <p:nvGraphicFramePr>
          <p:cNvPr id="9" name="Chart 8"/>
          <p:cNvGraphicFramePr>
            <a:graphicFrameLocks/>
          </p:cNvGraphicFramePr>
          <p:nvPr>
            <p:extLst/>
          </p:nvPr>
        </p:nvGraphicFramePr>
        <p:xfrm>
          <a:off x="2743200" y="1638300"/>
          <a:ext cx="6210300" cy="44577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01785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DD6405-EAA1-D244-966A-723D05994052}"/>
              </a:ext>
            </a:extLst>
          </p:cNvPr>
          <p:cNvSpPr>
            <a:spLocks noGrp="1"/>
          </p:cNvSpPr>
          <p:nvPr>
            <p:ph type="title"/>
          </p:nvPr>
        </p:nvSpPr>
        <p:spPr/>
        <p:txBody>
          <a:bodyPr/>
          <a:lstStyle/>
          <a:p>
            <a:r>
              <a:rPr lang="en-US" dirty="0"/>
              <a:t>Objectives</a:t>
            </a:r>
          </a:p>
        </p:txBody>
      </p:sp>
      <p:sp>
        <p:nvSpPr>
          <p:cNvPr id="3" name="Content Placeholder 2">
            <a:extLst>
              <a:ext uri="{FF2B5EF4-FFF2-40B4-BE49-F238E27FC236}">
                <a16:creationId xmlns:a16="http://schemas.microsoft.com/office/drawing/2014/main" id="{04343FDE-48D6-5F43-967E-06C5F5DFF977}"/>
              </a:ext>
            </a:extLst>
          </p:cNvPr>
          <p:cNvSpPr>
            <a:spLocks noGrp="1"/>
          </p:cNvSpPr>
          <p:nvPr>
            <p:ph idx="1"/>
          </p:nvPr>
        </p:nvSpPr>
        <p:spPr/>
        <p:txBody>
          <a:bodyPr/>
          <a:lstStyle/>
          <a:p>
            <a:r>
              <a:rPr lang="en-US" dirty="0"/>
              <a:t>Define problem – cardiac arrest</a:t>
            </a:r>
          </a:p>
          <a:p>
            <a:r>
              <a:rPr lang="en-US" dirty="0"/>
              <a:t>Overview of standard treatment</a:t>
            </a:r>
          </a:p>
          <a:p>
            <a:r>
              <a:rPr lang="en-US" dirty="0"/>
              <a:t>Define ECMO</a:t>
            </a:r>
          </a:p>
          <a:p>
            <a:r>
              <a:rPr lang="en-US" dirty="0"/>
              <a:t>Consideration of advanced treatment</a:t>
            </a:r>
          </a:p>
        </p:txBody>
      </p:sp>
      <p:sp>
        <p:nvSpPr>
          <p:cNvPr id="4" name="Date Placeholder 3">
            <a:extLst>
              <a:ext uri="{FF2B5EF4-FFF2-40B4-BE49-F238E27FC236}">
                <a16:creationId xmlns:a16="http://schemas.microsoft.com/office/drawing/2014/main" id="{69C23C24-3BD9-B742-A9FA-D83A27600CF4}"/>
              </a:ext>
            </a:extLst>
          </p:cNvPr>
          <p:cNvSpPr>
            <a:spLocks noGrp="1"/>
          </p:cNvSpPr>
          <p:nvPr>
            <p:ph type="dt" sz="half" idx="10"/>
          </p:nvPr>
        </p:nvSpPr>
        <p:spPr/>
        <p:txBody>
          <a:bodyPr/>
          <a:lstStyle/>
          <a:p>
            <a:fld id="{EE186A7B-7B28-B34B-80DF-48201A6FAC55}" type="datetime1">
              <a:rPr lang="en-US" smtClean="0"/>
              <a:t>5/15/18</a:t>
            </a:fld>
            <a:endParaRPr lang="en-US"/>
          </a:p>
        </p:txBody>
      </p:sp>
      <p:sp>
        <p:nvSpPr>
          <p:cNvPr id="5" name="Footer Placeholder 4">
            <a:extLst>
              <a:ext uri="{FF2B5EF4-FFF2-40B4-BE49-F238E27FC236}">
                <a16:creationId xmlns:a16="http://schemas.microsoft.com/office/drawing/2014/main" id="{AA41C8B4-5695-F642-AE8E-874575BEBC97}"/>
              </a:ext>
            </a:extLst>
          </p:cNvPr>
          <p:cNvSpPr>
            <a:spLocks noGrp="1"/>
          </p:cNvSpPr>
          <p:nvPr>
            <p:ph type="ftr" sz="quarter" idx="11"/>
          </p:nvPr>
        </p:nvSpPr>
        <p:spPr/>
        <p:txBody>
          <a:bodyPr/>
          <a:lstStyle/>
          <a:p>
            <a:r>
              <a:rPr lang="en-US"/>
              <a:t>Funded by NHLBI R34HL130738</a:t>
            </a:r>
            <a:endParaRPr lang="en-US" dirty="0"/>
          </a:p>
        </p:txBody>
      </p:sp>
      <p:sp>
        <p:nvSpPr>
          <p:cNvPr id="6" name="Slide Number Placeholder 5">
            <a:extLst>
              <a:ext uri="{FF2B5EF4-FFF2-40B4-BE49-F238E27FC236}">
                <a16:creationId xmlns:a16="http://schemas.microsoft.com/office/drawing/2014/main" id="{C57E5E06-FDCB-1F49-AED2-5E24AD10ED6C}"/>
              </a:ext>
            </a:extLst>
          </p:cNvPr>
          <p:cNvSpPr>
            <a:spLocks noGrp="1"/>
          </p:cNvSpPr>
          <p:nvPr>
            <p:ph type="sldNum" sz="quarter" idx="12"/>
          </p:nvPr>
        </p:nvSpPr>
        <p:spPr/>
        <p:txBody>
          <a:bodyPr/>
          <a:lstStyle/>
          <a:p>
            <a:fld id="{8D2033D6-F982-D049-AC4E-DA15C6984230}" type="slidenum">
              <a:rPr lang="en-US" smtClean="0"/>
              <a:pPr/>
              <a:t>3</a:t>
            </a:fld>
            <a:endParaRPr lang="en-US" dirty="0"/>
          </a:p>
        </p:txBody>
      </p:sp>
    </p:spTree>
    <p:extLst>
      <p:ext uri="{BB962C8B-B14F-4D97-AF65-F5344CB8AC3E}">
        <p14:creationId xmlns:p14="http://schemas.microsoft.com/office/powerpoint/2010/main" val="12131683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9014" y="187551"/>
            <a:ext cx="10515600" cy="1325563"/>
          </a:xfrm>
        </p:spPr>
        <p:txBody>
          <a:bodyPr/>
          <a:lstStyle/>
          <a:p>
            <a:r>
              <a:rPr lang="en-US" dirty="0"/>
              <a:t>Sudden Cardiac Arrest</a:t>
            </a:r>
          </a:p>
        </p:txBody>
      </p:sp>
      <p:sp>
        <p:nvSpPr>
          <p:cNvPr id="3" name="Content Placeholder 2"/>
          <p:cNvSpPr>
            <a:spLocks noGrp="1"/>
          </p:cNvSpPr>
          <p:nvPr>
            <p:ph idx="1"/>
          </p:nvPr>
        </p:nvSpPr>
        <p:spPr>
          <a:xfrm>
            <a:off x="459014" y="1383304"/>
            <a:ext cx="4962072" cy="5039267"/>
          </a:xfrm>
        </p:spPr>
        <p:txBody>
          <a:bodyPr/>
          <a:lstStyle/>
          <a:p>
            <a:pPr>
              <a:buFont typeface="Wingdings" panose="05000000000000000000" pitchFamily="2" charset="2"/>
              <a:buChar char="§"/>
            </a:pPr>
            <a:r>
              <a:rPr lang="en-US" dirty="0"/>
              <a:t>Definition:  heart suddenly stops beating and no blood flow to the body</a:t>
            </a:r>
          </a:p>
          <a:p>
            <a:pPr>
              <a:buFont typeface="Wingdings" panose="05000000000000000000" pitchFamily="2" charset="2"/>
              <a:buChar char="§"/>
            </a:pPr>
            <a:r>
              <a:rPr lang="en-US" dirty="0"/>
              <a:t>Treatment: immediate CPR / AED</a:t>
            </a:r>
          </a:p>
          <a:p>
            <a:pPr>
              <a:buFont typeface="Wingdings" panose="05000000000000000000" pitchFamily="2" charset="2"/>
              <a:buChar char="§"/>
            </a:pPr>
            <a:r>
              <a:rPr lang="en-US" dirty="0"/>
              <a:t>Less than 10% of  people survive an out-of-hospital cardiac arrest</a:t>
            </a:r>
          </a:p>
          <a:p>
            <a:pPr>
              <a:buFont typeface="Wingdings" panose="05000000000000000000" pitchFamily="2" charset="2"/>
              <a:buChar char="§"/>
            </a:pPr>
            <a:r>
              <a:rPr lang="en-US" dirty="0"/>
              <a:t>Over 300,000 per year in U.S</a:t>
            </a:r>
          </a:p>
          <a:p>
            <a:pPr>
              <a:buFont typeface="Wingdings" panose="05000000000000000000" pitchFamily="2" charset="2"/>
              <a:buChar char="§"/>
            </a:pPr>
            <a:endParaRPr lang="en-US" dirty="0"/>
          </a:p>
          <a:p>
            <a:pPr>
              <a:buFont typeface="Wingdings" panose="05000000000000000000" pitchFamily="2" charset="2"/>
              <a:buChar char="§"/>
            </a:pPr>
            <a:endParaRPr lang="en-US" dirty="0"/>
          </a:p>
        </p:txBody>
      </p:sp>
      <p:pic>
        <p:nvPicPr>
          <p:cNvPr id="2050" name="Picture 2" descr="D:\jenfow\Pictures\Man getting CP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82342" y="1513114"/>
            <a:ext cx="5747657" cy="4755607"/>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a:extLst>
              <a:ext uri="{FF2B5EF4-FFF2-40B4-BE49-F238E27FC236}">
                <a16:creationId xmlns:a16="http://schemas.microsoft.com/office/drawing/2014/main" id="{8596F75D-0E49-894D-9FC7-8AE769502CCD}"/>
              </a:ext>
            </a:extLst>
          </p:cNvPr>
          <p:cNvSpPr>
            <a:spLocks noGrp="1"/>
          </p:cNvSpPr>
          <p:nvPr>
            <p:ph type="dt" sz="half" idx="10"/>
          </p:nvPr>
        </p:nvSpPr>
        <p:spPr/>
        <p:txBody>
          <a:bodyPr/>
          <a:lstStyle/>
          <a:p>
            <a:fld id="{B6365D01-3097-1448-893A-62BE1FBDFB60}" type="datetime1">
              <a:rPr lang="en-US" smtClean="0"/>
              <a:t>5/15/18</a:t>
            </a:fld>
            <a:endParaRPr lang="en-US"/>
          </a:p>
        </p:txBody>
      </p:sp>
      <p:sp>
        <p:nvSpPr>
          <p:cNvPr id="5" name="Footer Placeholder 4">
            <a:extLst>
              <a:ext uri="{FF2B5EF4-FFF2-40B4-BE49-F238E27FC236}">
                <a16:creationId xmlns:a16="http://schemas.microsoft.com/office/drawing/2014/main" id="{C5CC3E59-197C-4C4A-B970-171019CB0165}"/>
              </a:ext>
            </a:extLst>
          </p:cNvPr>
          <p:cNvSpPr>
            <a:spLocks noGrp="1"/>
          </p:cNvSpPr>
          <p:nvPr>
            <p:ph type="ftr" sz="quarter" idx="11"/>
          </p:nvPr>
        </p:nvSpPr>
        <p:spPr/>
        <p:txBody>
          <a:bodyPr/>
          <a:lstStyle/>
          <a:p>
            <a:r>
              <a:rPr lang="en-US"/>
              <a:t>Funded by NHLBI R34HL130738</a:t>
            </a:r>
            <a:endParaRPr lang="en-US" dirty="0"/>
          </a:p>
        </p:txBody>
      </p:sp>
      <p:sp>
        <p:nvSpPr>
          <p:cNvPr id="6" name="Slide Number Placeholder 5">
            <a:extLst>
              <a:ext uri="{FF2B5EF4-FFF2-40B4-BE49-F238E27FC236}">
                <a16:creationId xmlns:a16="http://schemas.microsoft.com/office/drawing/2014/main" id="{2EBD5698-2E67-3843-9028-86646558664E}"/>
              </a:ext>
            </a:extLst>
          </p:cNvPr>
          <p:cNvSpPr>
            <a:spLocks noGrp="1"/>
          </p:cNvSpPr>
          <p:nvPr>
            <p:ph type="sldNum" sz="quarter" idx="12"/>
          </p:nvPr>
        </p:nvSpPr>
        <p:spPr/>
        <p:txBody>
          <a:bodyPr/>
          <a:lstStyle/>
          <a:p>
            <a:fld id="{8D2033D6-F982-D049-AC4E-DA15C6984230}" type="slidenum">
              <a:rPr lang="en-US" smtClean="0"/>
              <a:pPr/>
              <a:t>4</a:t>
            </a:fld>
            <a:endParaRPr lang="en-US" dirty="0"/>
          </a:p>
        </p:txBody>
      </p:sp>
    </p:spTree>
    <p:extLst>
      <p:ext uri="{BB962C8B-B14F-4D97-AF65-F5344CB8AC3E}">
        <p14:creationId xmlns:p14="http://schemas.microsoft.com/office/powerpoint/2010/main" val="12805332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6557" y="466357"/>
            <a:ext cx="10678886" cy="1252728"/>
          </a:xfrm>
        </p:spPr>
        <p:txBody>
          <a:bodyPr>
            <a:normAutofit fontScale="90000"/>
          </a:bodyPr>
          <a:lstStyle/>
          <a:p>
            <a:r>
              <a:rPr lang="en-US" dirty="0"/>
              <a:t>Current EMS Practice in Ann Arbor (and many other places)</a:t>
            </a:r>
            <a:br>
              <a:rPr lang="en-US" dirty="0">
                <a:solidFill>
                  <a:schemeClr val="accent1">
                    <a:lumMod val="60000"/>
                    <a:lumOff val="40000"/>
                  </a:schemeClr>
                </a:solidFill>
              </a:rPr>
            </a:br>
            <a:endParaRPr lang="en-US" dirty="0">
              <a:solidFill>
                <a:schemeClr val="accent1">
                  <a:lumMod val="60000"/>
                  <a:lumOff val="40000"/>
                </a:schemeClr>
              </a:solidFill>
            </a:endParaRPr>
          </a:p>
        </p:txBody>
      </p:sp>
      <p:sp>
        <p:nvSpPr>
          <p:cNvPr id="3" name="Content Placeholder 2"/>
          <p:cNvSpPr>
            <a:spLocks noGrp="1"/>
          </p:cNvSpPr>
          <p:nvPr>
            <p:ph idx="1"/>
          </p:nvPr>
        </p:nvSpPr>
        <p:spPr>
          <a:xfrm>
            <a:off x="756558" y="1502230"/>
            <a:ext cx="5791199" cy="5203372"/>
          </a:xfrm>
        </p:spPr>
        <p:txBody>
          <a:bodyPr/>
          <a:lstStyle/>
          <a:p>
            <a:r>
              <a:rPr lang="en-US" dirty="0"/>
              <a:t>911 call </a:t>
            </a:r>
          </a:p>
          <a:p>
            <a:r>
              <a:rPr lang="en-US" dirty="0"/>
              <a:t>Ann Arbor Fire EMS and HVA dispatched to scene</a:t>
            </a:r>
          </a:p>
          <a:p>
            <a:r>
              <a:rPr lang="en-US" dirty="0"/>
              <a:t>CPR started</a:t>
            </a:r>
          </a:p>
          <a:p>
            <a:r>
              <a:rPr lang="en-US" dirty="0"/>
              <a:t>Advanced  Cardiac Life Support (ACLS) initiated by paramedics and continued until :</a:t>
            </a:r>
          </a:p>
          <a:p>
            <a:pPr lvl="2"/>
            <a:r>
              <a:rPr lang="en-US" sz="2800" dirty="0"/>
              <a:t>The heart is restarted and transport to hospital OR</a:t>
            </a:r>
          </a:p>
          <a:p>
            <a:pPr lvl="2"/>
            <a:r>
              <a:rPr lang="en-US" sz="3000" dirty="0"/>
              <a:t>Resuscitation efforts are discontinued (death)</a:t>
            </a:r>
          </a:p>
          <a:p>
            <a:endParaRPr lang="en-US" dirty="0"/>
          </a:p>
          <a:p>
            <a:endParaRPr lang="en-US" dirty="0"/>
          </a:p>
        </p:txBody>
      </p:sp>
      <p:pic>
        <p:nvPicPr>
          <p:cNvPr id="3074" name="Picture 2" descr="D:\jenfow\Pictures\HV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47807" y="4016828"/>
            <a:ext cx="4087585" cy="268291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D:\jenfow\Pictures\AA Firetruck.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8272" y="855217"/>
            <a:ext cx="5682016" cy="3161611"/>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a:extLst>
              <a:ext uri="{FF2B5EF4-FFF2-40B4-BE49-F238E27FC236}">
                <a16:creationId xmlns:a16="http://schemas.microsoft.com/office/drawing/2014/main" id="{DD1575BE-3185-884F-831B-DD2B28F578A2}"/>
              </a:ext>
            </a:extLst>
          </p:cNvPr>
          <p:cNvSpPr>
            <a:spLocks noGrp="1"/>
          </p:cNvSpPr>
          <p:nvPr>
            <p:ph type="dt" sz="half" idx="10"/>
          </p:nvPr>
        </p:nvSpPr>
        <p:spPr/>
        <p:txBody>
          <a:bodyPr/>
          <a:lstStyle/>
          <a:p>
            <a:fld id="{00DC26AF-0EB3-4346-B049-20B07D4FA4F1}" type="datetime1">
              <a:rPr lang="en-US" smtClean="0"/>
              <a:t>5/15/18</a:t>
            </a:fld>
            <a:endParaRPr lang="en-US"/>
          </a:p>
        </p:txBody>
      </p:sp>
      <p:sp>
        <p:nvSpPr>
          <p:cNvPr id="5" name="Footer Placeholder 4">
            <a:extLst>
              <a:ext uri="{FF2B5EF4-FFF2-40B4-BE49-F238E27FC236}">
                <a16:creationId xmlns:a16="http://schemas.microsoft.com/office/drawing/2014/main" id="{EE7A9862-CDFD-C444-A84D-57CF313B0016}"/>
              </a:ext>
            </a:extLst>
          </p:cNvPr>
          <p:cNvSpPr>
            <a:spLocks noGrp="1"/>
          </p:cNvSpPr>
          <p:nvPr>
            <p:ph type="ftr" sz="quarter" idx="11"/>
          </p:nvPr>
        </p:nvSpPr>
        <p:spPr/>
        <p:txBody>
          <a:bodyPr/>
          <a:lstStyle/>
          <a:p>
            <a:r>
              <a:rPr lang="en-US"/>
              <a:t>Funded by NHLBI R34HL130738</a:t>
            </a:r>
            <a:endParaRPr lang="en-US" dirty="0"/>
          </a:p>
        </p:txBody>
      </p:sp>
      <p:sp>
        <p:nvSpPr>
          <p:cNvPr id="6" name="Slide Number Placeholder 5">
            <a:extLst>
              <a:ext uri="{FF2B5EF4-FFF2-40B4-BE49-F238E27FC236}">
                <a16:creationId xmlns:a16="http://schemas.microsoft.com/office/drawing/2014/main" id="{66205819-DCFB-764D-BDBF-53EA49A5CD46}"/>
              </a:ext>
            </a:extLst>
          </p:cNvPr>
          <p:cNvSpPr>
            <a:spLocks noGrp="1"/>
          </p:cNvSpPr>
          <p:nvPr>
            <p:ph type="sldNum" sz="quarter" idx="12"/>
          </p:nvPr>
        </p:nvSpPr>
        <p:spPr/>
        <p:txBody>
          <a:bodyPr/>
          <a:lstStyle/>
          <a:p>
            <a:fld id="{8D2033D6-F982-D049-AC4E-DA15C6984230}" type="slidenum">
              <a:rPr lang="en-US" smtClean="0"/>
              <a:pPr/>
              <a:t>5</a:t>
            </a:fld>
            <a:endParaRPr lang="en-US" dirty="0"/>
          </a:p>
        </p:txBody>
      </p:sp>
    </p:spTree>
    <p:extLst>
      <p:ext uri="{BB962C8B-B14F-4D97-AF65-F5344CB8AC3E}">
        <p14:creationId xmlns:p14="http://schemas.microsoft.com/office/powerpoint/2010/main" val="25172396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A8BC74-E64D-8E44-A6A3-309F68BEF7D9}"/>
              </a:ext>
            </a:extLst>
          </p:cNvPr>
          <p:cNvSpPr>
            <a:spLocks noGrp="1"/>
          </p:cNvSpPr>
          <p:nvPr>
            <p:ph type="title"/>
          </p:nvPr>
        </p:nvSpPr>
        <p:spPr/>
        <p:txBody>
          <a:bodyPr/>
          <a:lstStyle/>
          <a:p>
            <a:r>
              <a:rPr lang="en-US" dirty="0"/>
              <a:t>LUCAS device</a:t>
            </a:r>
          </a:p>
        </p:txBody>
      </p:sp>
      <p:sp>
        <p:nvSpPr>
          <p:cNvPr id="3" name="Content Placeholder 2">
            <a:extLst>
              <a:ext uri="{FF2B5EF4-FFF2-40B4-BE49-F238E27FC236}">
                <a16:creationId xmlns:a16="http://schemas.microsoft.com/office/drawing/2014/main" id="{D27D89E5-7222-DE48-9E4F-DF69693D6236}"/>
              </a:ext>
            </a:extLst>
          </p:cNvPr>
          <p:cNvSpPr>
            <a:spLocks noGrp="1"/>
          </p:cNvSpPr>
          <p:nvPr>
            <p:ph idx="1"/>
          </p:nvPr>
        </p:nvSpPr>
        <p:spPr>
          <a:xfrm>
            <a:off x="916259" y="1690688"/>
            <a:ext cx="5272668" cy="4351338"/>
          </a:xfrm>
        </p:spPr>
        <p:txBody>
          <a:bodyPr/>
          <a:lstStyle/>
          <a:p>
            <a:r>
              <a:rPr lang="en-US" dirty="0"/>
              <a:t>Battery powered</a:t>
            </a:r>
          </a:p>
          <a:p>
            <a:r>
              <a:rPr lang="en-US" dirty="0"/>
              <a:t>Ensures quality CPR even when ambulance is moving</a:t>
            </a:r>
          </a:p>
          <a:p>
            <a:r>
              <a:rPr lang="en-US" dirty="0"/>
              <a:t>Reduces variability in CPR performance in hospital</a:t>
            </a:r>
          </a:p>
          <a:p>
            <a:r>
              <a:rPr lang="en-US" dirty="0"/>
              <a:t>Standard use in our ED for all cardiac arrest</a:t>
            </a:r>
          </a:p>
        </p:txBody>
      </p:sp>
      <p:sp>
        <p:nvSpPr>
          <p:cNvPr id="4" name="Date Placeholder 3">
            <a:extLst>
              <a:ext uri="{FF2B5EF4-FFF2-40B4-BE49-F238E27FC236}">
                <a16:creationId xmlns:a16="http://schemas.microsoft.com/office/drawing/2014/main" id="{4DD7E8AD-A195-C744-897D-EDE5EBEBBEBF}"/>
              </a:ext>
            </a:extLst>
          </p:cNvPr>
          <p:cNvSpPr>
            <a:spLocks noGrp="1"/>
          </p:cNvSpPr>
          <p:nvPr>
            <p:ph type="dt" sz="half" idx="10"/>
          </p:nvPr>
        </p:nvSpPr>
        <p:spPr/>
        <p:txBody>
          <a:bodyPr/>
          <a:lstStyle/>
          <a:p>
            <a:fld id="{A50A0213-5CC5-1D47-8CC9-7D07BD711881}" type="datetime1">
              <a:rPr lang="en-US" smtClean="0"/>
              <a:t>5/15/18</a:t>
            </a:fld>
            <a:endParaRPr lang="en-US"/>
          </a:p>
        </p:txBody>
      </p:sp>
      <p:sp>
        <p:nvSpPr>
          <p:cNvPr id="5" name="Footer Placeholder 4">
            <a:extLst>
              <a:ext uri="{FF2B5EF4-FFF2-40B4-BE49-F238E27FC236}">
                <a16:creationId xmlns:a16="http://schemas.microsoft.com/office/drawing/2014/main" id="{6FE36490-8D1A-C444-A082-F752FB4353A4}"/>
              </a:ext>
            </a:extLst>
          </p:cNvPr>
          <p:cNvSpPr>
            <a:spLocks noGrp="1"/>
          </p:cNvSpPr>
          <p:nvPr>
            <p:ph type="ftr" sz="quarter" idx="11"/>
          </p:nvPr>
        </p:nvSpPr>
        <p:spPr/>
        <p:txBody>
          <a:bodyPr/>
          <a:lstStyle/>
          <a:p>
            <a:r>
              <a:rPr lang="en-US"/>
              <a:t>Funded by NHLBI R34HL130738</a:t>
            </a:r>
            <a:endParaRPr lang="en-US" dirty="0"/>
          </a:p>
        </p:txBody>
      </p:sp>
      <p:sp>
        <p:nvSpPr>
          <p:cNvPr id="6" name="Slide Number Placeholder 5">
            <a:extLst>
              <a:ext uri="{FF2B5EF4-FFF2-40B4-BE49-F238E27FC236}">
                <a16:creationId xmlns:a16="http://schemas.microsoft.com/office/drawing/2014/main" id="{E0B266F5-64F9-5440-9C70-214916FBCF76}"/>
              </a:ext>
            </a:extLst>
          </p:cNvPr>
          <p:cNvSpPr>
            <a:spLocks noGrp="1"/>
          </p:cNvSpPr>
          <p:nvPr>
            <p:ph type="sldNum" sz="quarter" idx="12"/>
          </p:nvPr>
        </p:nvSpPr>
        <p:spPr/>
        <p:txBody>
          <a:bodyPr/>
          <a:lstStyle/>
          <a:p>
            <a:fld id="{8D2033D6-F982-D049-AC4E-DA15C6984230}" type="slidenum">
              <a:rPr lang="en-US" smtClean="0"/>
              <a:pPr/>
              <a:t>6</a:t>
            </a:fld>
            <a:endParaRPr lang="en-US" dirty="0"/>
          </a:p>
        </p:txBody>
      </p:sp>
      <p:pic>
        <p:nvPicPr>
          <p:cNvPr id="7" name="Picture 6">
            <a:extLst>
              <a:ext uri="{FF2B5EF4-FFF2-40B4-BE49-F238E27FC236}">
                <a16:creationId xmlns:a16="http://schemas.microsoft.com/office/drawing/2014/main" id="{4BF8D2DE-85A3-B34B-AC41-4AE8503E9466}"/>
              </a:ext>
            </a:extLst>
          </p:cNvPr>
          <p:cNvPicPr>
            <a:picLocks noChangeAspect="1"/>
          </p:cNvPicPr>
          <p:nvPr/>
        </p:nvPicPr>
        <p:blipFill>
          <a:blip r:embed="rId2"/>
          <a:stretch>
            <a:fillRect/>
          </a:stretch>
        </p:blipFill>
        <p:spPr>
          <a:xfrm>
            <a:off x="6188927" y="878683"/>
            <a:ext cx="5184079" cy="5163343"/>
          </a:xfrm>
          <a:prstGeom prst="rect">
            <a:avLst/>
          </a:prstGeom>
        </p:spPr>
      </p:pic>
    </p:spTree>
    <p:extLst>
      <p:ext uri="{BB962C8B-B14F-4D97-AF65-F5344CB8AC3E}">
        <p14:creationId xmlns:p14="http://schemas.microsoft.com/office/powerpoint/2010/main" val="9235942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087C1-530C-854D-992E-EFCC31315FED}"/>
              </a:ext>
            </a:extLst>
          </p:cNvPr>
          <p:cNvSpPr>
            <a:spLocks noGrp="1"/>
          </p:cNvSpPr>
          <p:nvPr>
            <p:ph type="title"/>
          </p:nvPr>
        </p:nvSpPr>
        <p:spPr>
          <a:xfrm>
            <a:off x="838200" y="-225425"/>
            <a:ext cx="10515600" cy="1325563"/>
          </a:xfrm>
        </p:spPr>
        <p:txBody>
          <a:bodyPr/>
          <a:lstStyle/>
          <a:p>
            <a:r>
              <a:rPr lang="en-US" dirty="0"/>
              <a:t>Extracorporeal Membrane Oxygenation</a:t>
            </a:r>
          </a:p>
        </p:txBody>
      </p:sp>
      <p:sp>
        <p:nvSpPr>
          <p:cNvPr id="4" name="Date Placeholder 3">
            <a:extLst>
              <a:ext uri="{FF2B5EF4-FFF2-40B4-BE49-F238E27FC236}">
                <a16:creationId xmlns:a16="http://schemas.microsoft.com/office/drawing/2014/main" id="{43D3FBF1-E3FB-4D41-97C8-8B8E6AEFD612}"/>
              </a:ext>
            </a:extLst>
          </p:cNvPr>
          <p:cNvSpPr>
            <a:spLocks noGrp="1"/>
          </p:cNvSpPr>
          <p:nvPr>
            <p:ph type="dt" sz="half" idx="10"/>
          </p:nvPr>
        </p:nvSpPr>
        <p:spPr/>
        <p:txBody>
          <a:bodyPr/>
          <a:lstStyle/>
          <a:p>
            <a:fld id="{A50A0213-5CC5-1D47-8CC9-7D07BD711881}" type="datetime1">
              <a:rPr lang="en-US" smtClean="0"/>
              <a:t>5/15/18</a:t>
            </a:fld>
            <a:endParaRPr lang="en-US"/>
          </a:p>
        </p:txBody>
      </p:sp>
      <p:sp>
        <p:nvSpPr>
          <p:cNvPr id="5" name="Footer Placeholder 4">
            <a:extLst>
              <a:ext uri="{FF2B5EF4-FFF2-40B4-BE49-F238E27FC236}">
                <a16:creationId xmlns:a16="http://schemas.microsoft.com/office/drawing/2014/main" id="{5292853F-2473-EA42-9A74-BB232E20E64F}"/>
              </a:ext>
            </a:extLst>
          </p:cNvPr>
          <p:cNvSpPr>
            <a:spLocks noGrp="1"/>
          </p:cNvSpPr>
          <p:nvPr>
            <p:ph type="ftr" sz="quarter" idx="11"/>
          </p:nvPr>
        </p:nvSpPr>
        <p:spPr/>
        <p:txBody>
          <a:bodyPr/>
          <a:lstStyle/>
          <a:p>
            <a:r>
              <a:rPr lang="en-US"/>
              <a:t>Funded by NHLBI R34HL130738</a:t>
            </a:r>
            <a:endParaRPr lang="en-US" dirty="0"/>
          </a:p>
        </p:txBody>
      </p:sp>
      <p:sp>
        <p:nvSpPr>
          <p:cNvPr id="6" name="Slide Number Placeholder 5">
            <a:extLst>
              <a:ext uri="{FF2B5EF4-FFF2-40B4-BE49-F238E27FC236}">
                <a16:creationId xmlns:a16="http://schemas.microsoft.com/office/drawing/2014/main" id="{5D7AEC69-6B88-9A4F-8025-441874B44447}"/>
              </a:ext>
            </a:extLst>
          </p:cNvPr>
          <p:cNvSpPr>
            <a:spLocks noGrp="1"/>
          </p:cNvSpPr>
          <p:nvPr>
            <p:ph type="sldNum" sz="quarter" idx="12"/>
          </p:nvPr>
        </p:nvSpPr>
        <p:spPr/>
        <p:txBody>
          <a:bodyPr/>
          <a:lstStyle/>
          <a:p>
            <a:fld id="{8D2033D6-F982-D049-AC4E-DA15C6984230}" type="slidenum">
              <a:rPr lang="en-US" smtClean="0"/>
              <a:pPr/>
              <a:t>7</a:t>
            </a:fld>
            <a:endParaRPr lang="en-US" dirty="0"/>
          </a:p>
        </p:txBody>
      </p:sp>
      <p:pic>
        <p:nvPicPr>
          <p:cNvPr id="8" name="Picture 7">
            <a:extLst>
              <a:ext uri="{FF2B5EF4-FFF2-40B4-BE49-F238E27FC236}">
                <a16:creationId xmlns:a16="http://schemas.microsoft.com/office/drawing/2014/main" id="{FA4CF2C9-47AF-C447-9F54-1848E14D5B1B}"/>
              </a:ext>
            </a:extLst>
          </p:cNvPr>
          <p:cNvPicPr>
            <a:picLocks noChangeAspect="1"/>
          </p:cNvPicPr>
          <p:nvPr/>
        </p:nvPicPr>
        <p:blipFill>
          <a:blip r:embed="rId2"/>
          <a:stretch>
            <a:fillRect/>
          </a:stretch>
        </p:blipFill>
        <p:spPr>
          <a:xfrm>
            <a:off x="1009650" y="923131"/>
            <a:ext cx="4394200" cy="3962400"/>
          </a:xfrm>
          <a:prstGeom prst="rect">
            <a:avLst/>
          </a:prstGeom>
        </p:spPr>
      </p:pic>
      <p:pic>
        <p:nvPicPr>
          <p:cNvPr id="9" name="Picture 8" descr="Neumar-Bartlett ED-ECPR 12.jpg">
            <a:extLst>
              <a:ext uri="{FF2B5EF4-FFF2-40B4-BE49-F238E27FC236}">
                <a16:creationId xmlns:a16="http://schemas.microsoft.com/office/drawing/2014/main" id="{02502AE7-4149-E048-8369-7C641A1C5FD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51164" y="923131"/>
            <a:ext cx="3902636" cy="4724400"/>
          </a:xfrm>
          <a:prstGeom prst="rect">
            <a:avLst/>
          </a:prstGeom>
        </p:spPr>
      </p:pic>
      <p:sp>
        <p:nvSpPr>
          <p:cNvPr id="10" name="Rectangle 9">
            <a:extLst>
              <a:ext uri="{FF2B5EF4-FFF2-40B4-BE49-F238E27FC236}">
                <a16:creationId xmlns:a16="http://schemas.microsoft.com/office/drawing/2014/main" id="{E2842271-CCD4-4046-9A7C-CB0E31323D80}"/>
              </a:ext>
            </a:extLst>
          </p:cNvPr>
          <p:cNvSpPr/>
          <p:nvPr/>
        </p:nvSpPr>
        <p:spPr>
          <a:xfrm>
            <a:off x="838200" y="5078611"/>
            <a:ext cx="6096000" cy="923330"/>
          </a:xfrm>
          <a:prstGeom prst="rect">
            <a:avLst/>
          </a:prstGeom>
        </p:spPr>
        <p:txBody>
          <a:bodyPr>
            <a:spAutoFit/>
          </a:bodyPr>
          <a:lstStyle/>
          <a:p>
            <a:r>
              <a:rPr lang="en-US" dirty="0">
                <a:solidFill>
                  <a:srgbClr val="222222"/>
                </a:solidFill>
                <a:latin typeface="Arial" panose="020B0604020202020204" pitchFamily="34" charset="0"/>
              </a:rPr>
              <a:t>Bartlett, Robert H., et al. "Extracorporeal circulation in neonatal respiratory failure: a prospective randomized study." </a:t>
            </a:r>
            <a:r>
              <a:rPr lang="en-US" i="1" dirty="0">
                <a:solidFill>
                  <a:srgbClr val="222222"/>
                </a:solidFill>
                <a:latin typeface="Arial" panose="020B0604020202020204" pitchFamily="34" charset="0"/>
              </a:rPr>
              <a:t>Pediatrics</a:t>
            </a:r>
            <a:r>
              <a:rPr lang="en-US" dirty="0">
                <a:solidFill>
                  <a:srgbClr val="222222"/>
                </a:solidFill>
                <a:latin typeface="Arial" panose="020B0604020202020204" pitchFamily="34" charset="0"/>
              </a:rPr>
              <a:t> 76.4 (1985): 479-487.</a:t>
            </a:r>
            <a:endParaRPr lang="en-US" dirty="0"/>
          </a:p>
        </p:txBody>
      </p:sp>
    </p:spTree>
    <p:extLst>
      <p:ext uri="{BB962C8B-B14F-4D97-AF65-F5344CB8AC3E}">
        <p14:creationId xmlns:p14="http://schemas.microsoft.com/office/powerpoint/2010/main" val="12476596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3B94B5-4176-4B40-A1FB-6FA864DE914A}"/>
              </a:ext>
            </a:extLst>
          </p:cNvPr>
          <p:cNvSpPr>
            <a:spLocks noGrp="1"/>
          </p:cNvSpPr>
          <p:nvPr>
            <p:ph type="title"/>
          </p:nvPr>
        </p:nvSpPr>
        <p:spPr/>
        <p:txBody>
          <a:bodyPr/>
          <a:lstStyle/>
          <a:p>
            <a:r>
              <a:rPr lang="en-US" dirty="0"/>
              <a:t>1985 Neonatal ECMO Trial</a:t>
            </a:r>
          </a:p>
        </p:txBody>
      </p:sp>
      <p:graphicFrame>
        <p:nvGraphicFramePr>
          <p:cNvPr id="4" name="Table 3">
            <a:extLst>
              <a:ext uri="{FF2B5EF4-FFF2-40B4-BE49-F238E27FC236}">
                <a16:creationId xmlns:a16="http://schemas.microsoft.com/office/drawing/2014/main" id="{C64EF914-3FE6-0048-99A7-019EF7E269C8}"/>
              </a:ext>
            </a:extLst>
          </p:cNvPr>
          <p:cNvGraphicFramePr>
            <a:graphicFrameLocks noGrp="1"/>
          </p:cNvGraphicFramePr>
          <p:nvPr>
            <p:extLst>
              <p:ext uri="{D42A27DB-BD31-4B8C-83A1-F6EECF244321}">
                <p14:modId xmlns:p14="http://schemas.microsoft.com/office/powerpoint/2010/main" val="3503951160"/>
              </p:ext>
            </p:extLst>
          </p:nvPr>
        </p:nvGraphicFramePr>
        <p:xfrm>
          <a:off x="838200" y="1915886"/>
          <a:ext cx="10515601" cy="4419597"/>
        </p:xfrm>
        <a:graphic>
          <a:graphicData uri="http://schemas.openxmlformats.org/drawingml/2006/table">
            <a:tbl>
              <a:tblPr>
                <a:tableStyleId>{5C22544A-7EE6-4342-B048-85BDC9FD1C3A}</a:tableStyleId>
              </a:tblPr>
              <a:tblGrid>
                <a:gridCol w="1473200">
                  <a:extLst>
                    <a:ext uri="{9D8B030D-6E8A-4147-A177-3AD203B41FA5}">
                      <a16:colId xmlns:a16="http://schemas.microsoft.com/office/drawing/2014/main" val="388820425"/>
                    </a:ext>
                  </a:extLst>
                </a:gridCol>
                <a:gridCol w="1473200">
                  <a:extLst>
                    <a:ext uri="{9D8B030D-6E8A-4147-A177-3AD203B41FA5}">
                      <a16:colId xmlns:a16="http://schemas.microsoft.com/office/drawing/2014/main" val="2920207143"/>
                    </a:ext>
                  </a:extLst>
                </a:gridCol>
                <a:gridCol w="1473200">
                  <a:extLst>
                    <a:ext uri="{9D8B030D-6E8A-4147-A177-3AD203B41FA5}">
                      <a16:colId xmlns:a16="http://schemas.microsoft.com/office/drawing/2014/main" val="735008221"/>
                    </a:ext>
                  </a:extLst>
                </a:gridCol>
                <a:gridCol w="1473200">
                  <a:extLst>
                    <a:ext uri="{9D8B030D-6E8A-4147-A177-3AD203B41FA5}">
                      <a16:colId xmlns:a16="http://schemas.microsoft.com/office/drawing/2014/main" val="3988244728"/>
                    </a:ext>
                  </a:extLst>
                </a:gridCol>
                <a:gridCol w="1473200">
                  <a:extLst>
                    <a:ext uri="{9D8B030D-6E8A-4147-A177-3AD203B41FA5}">
                      <a16:colId xmlns:a16="http://schemas.microsoft.com/office/drawing/2014/main" val="2969401611"/>
                    </a:ext>
                  </a:extLst>
                </a:gridCol>
                <a:gridCol w="1676401">
                  <a:extLst>
                    <a:ext uri="{9D8B030D-6E8A-4147-A177-3AD203B41FA5}">
                      <a16:colId xmlns:a16="http://schemas.microsoft.com/office/drawing/2014/main" val="2361973168"/>
                    </a:ext>
                  </a:extLst>
                </a:gridCol>
                <a:gridCol w="1473200">
                  <a:extLst>
                    <a:ext uri="{9D8B030D-6E8A-4147-A177-3AD203B41FA5}">
                      <a16:colId xmlns:a16="http://schemas.microsoft.com/office/drawing/2014/main" val="2238052495"/>
                    </a:ext>
                  </a:extLst>
                </a:gridCol>
              </a:tblGrid>
              <a:tr h="339969">
                <a:tc>
                  <a:txBody>
                    <a:bodyPr/>
                    <a:lstStyle/>
                    <a:p>
                      <a:pPr algn="l" fontAlgn="b"/>
                      <a:r>
                        <a:rPr lang="en-US" sz="2000" u="none" strike="noStrike" dirty="0">
                          <a:effectLst/>
                        </a:rPr>
                        <a:t>Subject</a:t>
                      </a:r>
                      <a:endParaRPr lang="en-US" sz="20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2000" u="none" strike="noStrike">
                          <a:effectLst/>
                        </a:rPr>
                        <a:t>ECMO Prob</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2000" u="none" strike="noStrike">
                          <a:effectLst/>
                        </a:rPr>
                        <a:t>ECMO Balls</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2000" u="none" strike="noStrike">
                          <a:effectLst/>
                        </a:rPr>
                        <a:t>Control Balls</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2000" u="none" strike="noStrike">
                          <a:effectLst/>
                        </a:rPr>
                        <a:t>Assignment</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2000" u="none" strike="noStrike">
                          <a:effectLst/>
                        </a:rPr>
                        <a:t>Outcome</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2000" u="none" strike="noStrike">
                          <a:effectLst/>
                        </a:rPr>
                        <a:t>Prob Obs</a:t>
                      </a:r>
                      <a:endParaRPr lang="en-US" sz="20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797986576"/>
                  </a:ext>
                </a:extLst>
              </a:tr>
              <a:tr h="339969">
                <a:tc>
                  <a:txBody>
                    <a:bodyPr/>
                    <a:lstStyle/>
                    <a:p>
                      <a:pPr algn="r" fontAlgn="b"/>
                      <a:r>
                        <a:rPr lang="en-US" sz="2000" u="none" strike="noStrike" dirty="0">
                          <a:effectLst/>
                        </a:rPr>
                        <a:t>1</a:t>
                      </a:r>
                      <a:endParaRPr lang="en-US" sz="20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a:effectLst/>
                        </a:rPr>
                        <a:t>0.50</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a:effectLst/>
                        </a:rPr>
                        <a:t>1</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a:effectLst/>
                        </a:rPr>
                        <a:t>1</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2000" u="none" strike="noStrike">
                          <a:effectLst/>
                        </a:rPr>
                        <a:t>ECMO</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2000" u="none" strike="noStrike">
                          <a:effectLst/>
                        </a:rPr>
                        <a:t>Alive</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a:effectLst/>
                        </a:rPr>
                        <a:t>0.5</a:t>
                      </a:r>
                      <a:endParaRPr lang="en-US" sz="20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914237727"/>
                  </a:ext>
                </a:extLst>
              </a:tr>
              <a:tr h="339969">
                <a:tc>
                  <a:txBody>
                    <a:bodyPr/>
                    <a:lstStyle/>
                    <a:p>
                      <a:pPr algn="r" fontAlgn="b"/>
                      <a:r>
                        <a:rPr lang="en-US" sz="2000" u="none" strike="noStrike" dirty="0">
                          <a:effectLst/>
                        </a:rPr>
                        <a:t>2</a:t>
                      </a:r>
                      <a:endParaRPr lang="en-US" sz="20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a:effectLst/>
                        </a:rPr>
                        <a:t>0.67</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a:effectLst/>
                        </a:rPr>
                        <a:t>2</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a:effectLst/>
                        </a:rPr>
                        <a:t>1</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2000" u="none" strike="noStrike">
                          <a:effectLst/>
                        </a:rPr>
                        <a:t>Control</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2000" u="none" strike="noStrike">
                          <a:effectLst/>
                        </a:rPr>
                        <a:t>Dead</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a:effectLst/>
                        </a:rPr>
                        <a:t>0.33</a:t>
                      </a:r>
                      <a:endParaRPr lang="en-US" sz="20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782602906"/>
                  </a:ext>
                </a:extLst>
              </a:tr>
              <a:tr h="339969">
                <a:tc>
                  <a:txBody>
                    <a:bodyPr/>
                    <a:lstStyle/>
                    <a:p>
                      <a:pPr algn="r" fontAlgn="b"/>
                      <a:r>
                        <a:rPr lang="en-US" sz="2000" u="none" strike="noStrike" dirty="0">
                          <a:effectLst/>
                        </a:rPr>
                        <a:t>3</a:t>
                      </a:r>
                      <a:endParaRPr lang="en-US" sz="20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a:effectLst/>
                        </a:rPr>
                        <a:t>0.75</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a:effectLst/>
                        </a:rPr>
                        <a:t>3</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a:effectLst/>
                        </a:rPr>
                        <a:t>1</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2000" u="none" strike="noStrike">
                          <a:effectLst/>
                        </a:rPr>
                        <a:t>ECMO</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2000" u="none" strike="noStrike">
                          <a:effectLst/>
                        </a:rPr>
                        <a:t>Alive</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a:effectLst/>
                        </a:rPr>
                        <a:t>0.75</a:t>
                      </a:r>
                      <a:endParaRPr lang="en-US" sz="20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82913135"/>
                  </a:ext>
                </a:extLst>
              </a:tr>
              <a:tr h="339969">
                <a:tc>
                  <a:txBody>
                    <a:bodyPr/>
                    <a:lstStyle/>
                    <a:p>
                      <a:pPr algn="r" fontAlgn="b"/>
                      <a:r>
                        <a:rPr lang="en-US" sz="2000" u="none" strike="noStrike" dirty="0">
                          <a:effectLst/>
                        </a:rPr>
                        <a:t>4</a:t>
                      </a:r>
                      <a:endParaRPr lang="en-US" sz="20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a:effectLst/>
                        </a:rPr>
                        <a:t>0.80</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a:effectLst/>
                        </a:rPr>
                        <a:t>4</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a:effectLst/>
                        </a:rPr>
                        <a:t>1</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2000" u="none" strike="noStrike">
                          <a:effectLst/>
                        </a:rPr>
                        <a:t>ECMO</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2000" u="none" strike="noStrike">
                          <a:effectLst/>
                        </a:rPr>
                        <a:t>Alive</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a:effectLst/>
                        </a:rPr>
                        <a:t>0.80</a:t>
                      </a:r>
                      <a:endParaRPr lang="en-US" sz="20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198186116"/>
                  </a:ext>
                </a:extLst>
              </a:tr>
              <a:tr h="339969">
                <a:tc>
                  <a:txBody>
                    <a:bodyPr/>
                    <a:lstStyle/>
                    <a:p>
                      <a:pPr algn="r" fontAlgn="b"/>
                      <a:r>
                        <a:rPr lang="en-US" sz="2000" u="none" strike="noStrike" dirty="0">
                          <a:effectLst/>
                        </a:rPr>
                        <a:t>5</a:t>
                      </a:r>
                      <a:endParaRPr lang="en-US" sz="20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a:effectLst/>
                        </a:rPr>
                        <a:t>0.83</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a:effectLst/>
                        </a:rPr>
                        <a:t>5</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a:effectLst/>
                        </a:rPr>
                        <a:t>1</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2000" u="none" strike="noStrike">
                          <a:effectLst/>
                        </a:rPr>
                        <a:t>ECMO</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2000" u="none" strike="noStrike">
                          <a:effectLst/>
                        </a:rPr>
                        <a:t>Alive</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a:effectLst/>
                        </a:rPr>
                        <a:t>0.83</a:t>
                      </a:r>
                      <a:endParaRPr lang="en-US" sz="20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618376811"/>
                  </a:ext>
                </a:extLst>
              </a:tr>
              <a:tr h="339969">
                <a:tc>
                  <a:txBody>
                    <a:bodyPr/>
                    <a:lstStyle/>
                    <a:p>
                      <a:pPr algn="r" fontAlgn="b"/>
                      <a:r>
                        <a:rPr lang="en-US" sz="2000" u="none" strike="noStrike" dirty="0">
                          <a:effectLst/>
                        </a:rPr>
                        <a:t>6</a:t>
                      </a:r>
                      <a:endParaRPr lang="en-US" sz="20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a:effectLst/>
                        </a:rPr>
                        <a:t>0.86</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a:effectLst/>
                        </a:rPr>
                        <a:t>6</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a:effectLst/>
                        </a:rPr>
                        <a:t>1</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2000" u="none" strike="noStrike">
                          <a:effectLst/>
                        </a:rPr>
                        <a:t>ECMO</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2000" u="none" strike="noStrike">
                          <a:effectLst/>
                        </a:rPr>
                        <a:t>Alive</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a:effectLst/>
                        </a:rPr>
                        <a:t>0.86</a:t>
                      </a:r>
                      <a:endParaRPr lang="en-US" sz="20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277199726"/>
                  </a:ext>
                </a:extLst>
              </a:tr>
              <a:tr h="339969">
                <a:tc>
                  <a:txBody>
                    <a:bodyPr/>
                    <a:lstStyle/>
                    <a:p>
                      <a:pPr algn="r" fontAlgn="b"/>
                      <a:r>
                        <a:rPr lang="en-US" sz="2000" u="none" strike="noStrike" dirty="0">
                          <a:effectLst/>
                        </a:rPr>
                        <a:t>7</a:t>
                      </a:r>
                      <a:endParaRPr lang="en-US" sz="20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a:effectLst/>
                        </a:rPr>
                        <a:t>0.88</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a:effectLst/>
                        </a:rPr>
                        <a:t>7</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a:effectLst/>
                        </a:rPr>
                        <a:t>1</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2000" u="none" strike="noStrike">
                          <a:effectLst/>
                        </a:rPr>
                        <a:t>ECMO</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2000" u="none" strike="noStrike">
                          <a:effectLst/>
                        </a:rPr>
                        <a:t>Alive</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a:effectLst/>
                        </a:rPr>
                        <a:t>0.88</a:t>
                      </a:r>
                      <a:endParaRPr lang="en-US" sz="20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595095311"/>
                  </a:ext>
                </a:extLst>
              </a:tr>
              <a:tr h="339969">
                <a:tc>
                  <a:txBody>
                    <a:bodyPr/>
                    <a:lstStyle/>
                    <a:p>
                      <a:pPr algn="r" fontAlgn="b"/>
                      <a:r>
                        <a:rPr lang="en-US" sz="2000" u="none" strike="noStrike" dirty="0">
                          <a:effectLst/>
                        </a:rPr>
                        <a:t>8</a:t>
                      </a:r>
                      <a:endParaRPr lang="en-US" sz="20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a:effectLst/>
                        </a:rPr>
                        <a:t>0.89</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a:effectLst/>
                        </a:rPr>
                        <a:t>8</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a:effectLst/>
                        </a:rPr>
                        <a:t>1</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2000" u="none" strike="noStrike">
                          <a:effectLst/>
                        </a:rPr>
                        <a:t>ECMO</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2000" u="none" strike="noStrike">
                          <a:effectLst/>
                        </a:rPr>
                        <a:t>Alive</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a:effectLst/>
                        </a:rPr>
                        <a:t>0.89</a:t>
                      </a:r>
                      <a:endParaRPr lang="en-US" sz="20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950300998"/>
                  </a:ext>
                </a:extLst>
              </a:tr>
              <a:tr h="339969">
                <a:tc>
                  <a:txBody>
                    <a:bodyPr/>
                    <a:lstStyle/>
                    <a:p>
                      <a:pPr algn="r" fontAlgn="b"/>
                      <a:r>
                        <a:rPr lang="en-US" sz="2000" u="none" strike="noStrike" dirty="0">
                          <a:effectLst/>
                        </a:rPr>
                        <a:t>9</a:t>
                      </a:r>
                      <a:endParaRPr lang="en-US" sz="20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a:effectLst/>
                        </a:rPr>
                        <a:t>0.90</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a:effectLst/>
                        </a:rPr>
                        <a:t>9</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a:effectLst/>
                        </a:rPr>
                        <a:t>1</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2000" u="none" strike="noStrike">
                          <a:effectLst/>
                        </a:rPr>
                        <a:t>ECMO</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2000" u="none" strike="noStrike">
                          <a:effectLst/>
                        </a:rPr>
                        <a:t>Alive</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a:effectLst/>
                        </a:rPr>
                        <a:t>0.90</a:t>
                      </a:r>
                      <a:endParaRPr lang="en-US" sz="20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606733363"/>
                  </a:ext>
                </a:extLst>
              </a:tr>
              <a:tr h="339969">
                <a:tc>
                  <a:txBody>
                    <a:bodyPr/>
                    <a:lstStyle/>
                    <a:p>
                      <a:pPr algn="r" fontAlgn="b"/>
                      <a:r>
                        <a:rPr lang="en-US" sz="2000" u="none" strike="noStrike" dirty="0">
                          <a:effectLst/>
                        </a:rPr>
                        <a:t>10</a:t>
                      </a:r>
                      <a:endParaRPr lang="en-US" sz="20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a:effectLst/>
                        </a:rPr>
                        <a:t>0.91</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a:effectLst/>
                        </a:rPr>
                        <a:t>10</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a:effectLst/>
                        </a:rPr>
                        <a:t>1</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2000" u="none" strike="noStrike">
                          <a:effectLst/>
                        </a:rPr>
                        <a:t>ECMO</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2000" u="none" strike="noStrike">
                          <a:effectLst/>
                        </a:rPr>
                        <a:t>Alive</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a:effectLst/>
                        </a:rPr>
                        <a:t>0.91</a:t>
                      </a:r>
                      <a:endParaRPr lang="en-US" sz="20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044677308"/>
                  </a:ext>
                </a:extLst>
              </a:tr>
              <a:tr h="339969">
                <a:tc>
                  <a:txBody>
                    <a:bodyPr/>
                    <a:lstStyle/>
                    <a:p>
                      <a:pPr algn="r" fontAlgn="b"/>
                      <a:r>
                        <a:rPr lang="en-US" sz="2000" u="none" strike="noStrike" dirty="0">
                          <a:effectLst/>
                        </a:rPr>
                        <a:t>11</a:t>
                      </a:r>
                      <a:endParaRPr lang="en-US" sz="20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a:effectLst/>
                        </a:rPr>
                        <a:t>0.91</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a:effectLst/>
                        </a:rPr>
                        <a:t>10</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a:effectLst/>
                        </a:rPr>
                        <a:t>1</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2000" u="none" strike="noStrike">
                          <a:effectLst/>
                        </a:rPr>
                        <a:t>ECMO</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2000" u="none" strike="noStrike">
                          <a:effectLst/>
                        </a:rPr>
                        <a:t>Alive</a:t>
                      </a:r>
                      <a:endParaRPr lang="en-US" sz="20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a:effectLst/>
                        </a:rPr>
                        <a:t>0.91</a:t>
                      </a:r>
                      <a:endParaRPr lang="en-US" sz="20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927293543"/>
                  </a:ext>
                </a:extLst>
              </a:tr>
              <a:tr h="339969">
                <a:tc>
                  <a:txBody>
                    <a:bodyPr/>
                    <a:lstStyle/>
                    <a:p>
                      <a:pPr algn="l" fontAlgn="b"/>
                      <a:endParaRPr lang="en-US" sz="20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endParaRPr lang="en-US" sz="20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endParaRPr lang="en-US" sz="20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endParaRPr lang="en-US" sz="20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endParaRPr lang="en-US" sz="20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2000" u="none" strike="noStrike" dirty="0">
                          <a:effectLst/>
                        </a:rPr>
                        <a:t>Probability All</a:t>
                      </a:r>
                      <a:endParaRPr lang="en-US" sz="20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2000" u="none" strike="noStrike" dirty="0">
                          <a:effectLst/>
                        </a:rPr>
                        <a:t>0.04</a:t>
                      </a:r>
                      <a:endParaRPr lang="en-US" sz="20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147562898"/>
                  </a:ext>
                </a:extLst>
              </a:tr>
            </a:tbl>
          </a:graphicData>
        </a:graphic>
      </p:graphicFrame>
      <p:sp>
        <p:nvSpPr>
          <p:cNvPr id="3" name="Date Placeholder 2">
            <a:extLst>
              <a:ext uri="{FF2B5EF4-FFF2-40B4-BE49-F238E27FC236}">
                <a16:creationId xmlns:a16="http://schemas.microsoft.com/office/drawing/2014/main" id="{1F758CC8-49D5-2944-AA87-D920ABB90572}"/>
              </a:ext>
            </a:extLst>
          </p:cNvPr>
          <p:cNvSpPr>
            <a:spLocks noGrp="1"/>
          </p:cNvSpPr>
          <p:nvPr>
            <p:ph type="dt" sz="half" idx="10"/>
          </p:nvPr>
        </p:nvSpPr>
        <p:spPr/>
        <p:txBody>
          <a:bodyPr/>
          <a:lstStyle/>
          <a:p>
            <a:fld id="{F34A836C-5906-CE4D-8A56-C0D3F62203E4}" type="datetime1">
              <a:rPr lang="en-US" smtClean="0"/>
              <a:t>5/15/18</a:t>
            </a:fld>
            <a:endParaRPr lang="en-US"/>
          </a:p>
        </p:txBody>
      </p:sp>
      <p:sp>
        <p:nvSpPr>
          <p:cNvPr id="5" name="Footer Placeholder 4">
            <a:extLst>
              <a:ext uri="{FF2B5EF4-FFF2-40B4-BE49-F238E27FC236}">
                <a16:creationId xmlns:a16="http://schemas.microsoft.com/office/drawing/2014/main" id="{86EFE20A-C51E-8E47-A986-977D3F8B6F07}"/>
              </a:ext>
            </a:extLst>
          </p:cNvPr>
          <p:cNvSpPr>
            <a:spLocks noGrp="1"/>
          </p:cNvSpPr>
          <p:nvPr>
            <p:ph type="ftr" sz="quarter" idx="11"/>
          </p:nvPr>
        </p:nvSpPr>
        <p:spPr/>
        <p:txBody>
          <a:bodyPr/>
          <a:lstStyle/>
          <a:p>
            <a:r>
              <a:rPr lang="en-US"/>
              <a:t>Funded by NHLBI R34HL130738</a:t>
            </a:r>
            <a:endParaRPr lang="en-US" dirty="0"/>
          </a:p>
        </p:txBody>
      </p:sp>
      <p:sp>
        <p:nvSpPr>
          <p:cNvPr id="6" name="Slide Number Placeholder 5">
            <a:extLst>
              <a:ext uri="{FF2B5EF4-FFF2-40B4-BE49-F238E27FC236}">
                <a16:creationId xmlns:a16="http://schemas.microsoft.com/office/drawing/2014/main" id="{78FDF31C-ABE4-7440-A3C0-88A3B6565ADF}"/>
              </a:ext>
            </a:extLst>
          </p:cNvPr>
          <p:cNvSpPr>
            <a:spLocks noGrp="1"/>
          </p:cNvSpPr>
          <p:nvPr>
            <p:ph type="sldNum" sz="quarter" idx="12"/>
          </p:nvPr>
        </p:nvSpPr>
        <p:spPr/>
        <p:txBody>
          <a:bodyPr/>
          <a:lstStyle/>
          <a:p>
            <a:fld id="{8D2033D6-F982-D049-AC4E-DA15C6984230}" type="slidenum">
              <a:rPr lang="en-US" smtClean="0"/>
              <a:pPr/>
              <a:t>8</a:t>
            </a:fld>
            <a:endParaRPr lang="en-US" dirty="0"/>
          </a:p>
        </p:txBody>
      </p:sp>
    </p:spTree>
    <p:extLst>
      <p:ext uri="{BB962C8B-B14F-4D97-AF65-F5344CB8AC3E}">
        <p14:creationId xmlns:p14="http://schemas.microsoft.com/office/powerpoint/2010/main" val="7165965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5E6D1E2-E922-0D47-A849-9CC5A01542A0}"/>
              </a:ext>
            </a:extLst>
          </p:cNvPr>
          <p:cNvSpPr>
            <a:spLocks noGrp="1"/>
          </p:cNvSpPr>
          <p:nvPr>
            <p:ph type="dt" sz="half" idx="10"/>
          </p:nvPr>
        </p:nvSpPr>
        <p:spPr/>
        <p:txBody>
          <a:bodyPr/>
          <a:lstStyle/>
          <a:p>
            <a:fld id="{A50A0213-5CC5-1D47-8CC9-7D07BD711881}" type="datetime1">
              <a:rPr lang="en-US" smtClean="0"/>
              <a:t>5/15/18</a:t>
            </a:fld>
            <a:endParaRPr lang="en-US"/>
          </a:p>
        </p:txBody>
      </p:sp>
      <p:sp>
        <p:nvSpPr>
          <p:cNvPr id="5" name="Footer Placeholder 4">
            <a:extLst>
              <a:ext uri="{FF2B5EF4-FFF2-40B4-BE49-F238E27FC236}">
                <a16:creationId xmlns:a16="http://schemas.microsoft.com/office/drawing/2014/main" id="{D6E25DC2-5E52-6141-A919-4AB6357AF90E}"/>
              </a:ext>
            </a:extLst>
          </p:cNvPr>
          <p:cNvSpPr>
            <a:spLocks noGrp="1"/>
          </p:cNvSpPr>
          <p:nvPr>
            <p:ph type="ftr" sz="quarter" idx="11"/>
          </p:nvPr>
        </p:nvSpPr>
        <p:spPr/>
        <p:txBody>
          <a:bodyPr/>
          <a:lstStyle/>
          <a:p>
            <a:r>
              <a:rPr lang="en-US"/>
              <a:t>Funded by NHLBI R34HL130738</a:t>
            </a:r>
            <a:endParaRPr lang="en-US" dirty="0"/>
          </a:p>
        </p:txBody>
      </p:sp>
      <p:sp>
        <p:nvSpPr>
          <p:cNvPr id="6" name="Slide Number Placeholder 5">
            <a:extLst>
              <a:ext uri="{FF2B5EF4-FFF2-40B4-BE49-F238E27FC236}">
                <a16:creationId xmlns:a16="http://schemas.microsoft.com/office/drawing/2014/main" id="{19591B31-B142-E241-9514-9C5BADFAC9E5}"/>
              </a:ext>
            </a:extLst>
          </p:cNvPr>
          <p:cNvSpPr>
            <a:spLocks noGrp="1"/>
          </p:cNvSpPr>
          <p:nvPr>
            <p:ph type="sldNum" sz="quarter" idx="12"/>
          </p:nvPr>
        </p:nvSpPr>
        <p:spPr/>
        <p:txBody>
          <a:bodyPr/>
          <a:lstStyle/>
          <a:p>
            <a:fld id="{8D2033D6-F982-D049-AC4E-DA15C6984230}" type="slidenum">
              <a:rPr lang="en-US" smtClean="0"/>
              <a:pPr/>
              <a:t>9</a:t>
            </a:fld>
            <a:endParaRPr lang="en-US" dirty="0"/>
          </a:p>
        </p:txBody>
      </p:sp>
      <p:pic>
        <p:nvPicPr>
          <p:cNvPr id="8" name="Picture 7">
            <a:extLst>
              <a:ext uri="{FF2B5EF4-FFF2-40B4-BE49-F238E27FC236}">
                <a16:creationId xmlns:a16="http://schemas.microsoft.com/office/drawing/2014/main" id="{BE4804A1-4490-FE4F-9E94-D5F7A9656698}"/>
              </a:ext>
            </a:extLst>
          </p:cNvPr>
          <p:cNvPicPr>
            <a:picLocks noChangeAspect="1"/>
          </p:cNvPicPr>
          <p:nvPr/>
        </p:nvPicPr>
        <p:blipFill>
          <a:blip r:embed="rId2"/>
          <a:stretch>
            <a:fillRect/>
          </a:stretch>
        </p:blipFill>
        <p:spPr>
          <a:xfrm>
            <a:off x="1902619" y="457200"/>
            <a:ext cx="8655844" cy="5770562"/>
          </a:xfrm>
          <a:prstGeom prst="rect">
            <a:avLst/>
          </a:prstGeom>
        </p:spPr>
      </p:pic>
    </p:spTree>
    <p:extLst>
      <p:ext uri="{BB962C8B-B14F-4D97-AF65-F5344CB8AC3E}">
        <p14:creationId xmlns:p14="http://schemas.microsoft.com/office/powerpoint/2010/main" val="4090493342"/>
      </p:ext>
    </p:extLst>
  </p:cSld>
  <p:clrMapOvr>
    <a:masterClrMapping/>
  </p:clrMapOvr>
</p:sld>
</file>

<file path=ppt/theme/_rels/themeOverride1.xml.rels><?xml version="1.0" encoding="UTF-8" standalone="yes"?>
<Relationships xmlns="http://schemas.openxmlformats.org/package/2006/relationships"><Relationship Id="rId1" Type="http://schemas.openxmlformats.org/officeDocument/2006/relationships/image" Target="../media/image16.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Override>
</file>

<file path=docProps/app.xml><?xml version="1.0" encoding="utf-8"?>
<Properties xmlns="http://schemas.openxmlformats.org/officeDocument/2006/extended-properties" xmlns:vt="http://schemas.openxmlformats.org/officeDocument/2006/docPropsVTypes">
  <TotalTime>1678</TotalTime>
  <Words>1167</Words>
  <Application>Microsoft Macintosh PowerPoint</Application>
  <PresentationFormat>Widescreen</PresentationFormat>
  <Paragraphs>309</Paragraphs>
  <Slides>26</Slides>
  <Notes>3</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26</vt:i4>
      </vt:variant>
    </vt:vector>
  </HeadingPairs>
  <TitlesOfParts>
    <vt:vector size="33" baseType="lpstr">
      <vt:lpstr>Arial</vt:lpstr>
      <vt:lpstr>Calibri</vt:lpstr>
      <vt:lpstr>Calibri Light</vt:lpstr>
      <vt:lpstr>Wingdings</vt:lpstr>
      <vt:lpstr>Wingdings 2</vt:lpstr>
      <vt:lpstr>Office Theme</vt:lpstr>
      <vt:lpstr>Acrobat.Document.11</vt:lpstr>
      <vt:lpstr>EROCA - Why</vt:lpstr>
      <vt:lpstr>Disclosures – Will Meurer</vt:lpstr>
      <vt:lpstr>Objectives</vt:lpstr>
      <vt:lpstr>Sudden Cardiac Arrest</vt:lpstr>
      <vt:lpstr>Current EMS Practice in Ann Arbor (and many other places) </vt:lpstr>
      <vt:lpstr>LUCAS device</vt:lpstr>
      <vt:lpstr>Extracorporeal Membrane Oxygenation</vt:lpstr>
      <vt:lpstr>1985 Neonatal ECMO Trial</vt:lpstr>
      <vt:lpstr>PowerPoint Presentation</vt:lpstr>
      <vt:lpstr>Background: ECPR Therapeutic Window</vt:lpstr>
      <vt:lpstr>EROCA Study Team</vt:lpstr>
      <vt:lpstr>EROCA - How</vt:lpstr>
      <vt:lpstr>Objectives</vt:lpstr>
      <vt:lpstr>PowerPoint Presentation</vt:lpstr>
      <vt:lpstr>Study Hypotheses</vt:lpstr>
      <vt:lpstr>Design</vt:lpstr>
      <vt:lpstr>PowerPoint Presentation</vt:lpstr>
      <vt:lpstr>Study Population</vt:lpstr>
      <vt:lpstr>EROCA Study Protocol</vt:lpstr>
      <vt:lpstr>EROCA ED CARE: ECPR Team</vt:lpstr>
      <vt:lpstr>EROCA 911 Dispatch Screening and Randomization</vt:lpstr>
      <vt:lpstr>EROCA 911 Dispatch Screening and Randomization</vt:lpstr>
      <vt:lpstr>EROCA 911 Dispatch Screening and Randomization</vt:lpstr>
      <vt:lpstr>EROCA: Exception From Informed Consent</vt:lpstr>
      <vt:lpstr>Future Trial </vt:lpstr>
      <vt:lpstr>EROCA Trial Hypothetical Study Result Shockable Presenting Rhythm</vt:lpstr>
    </vt:vector>
  </TitlesOfParts>
  <Company/>
  <LinksUpToDate>false</LinksUpToDate>
  <SharedDoc>false</SharedDoc>
  <HyperlinksChanged>false</HyperlinksChanged>
  <AppVersion>16.0012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EROCA</dc:title>
  <dc:creator>Meurer, William</dc:creator>
  <cp:lastModifiedBy>Meurer, William</cp:lastModifiedBy>
  <cp:revision>12</cp:revision>
  <dcterms:created xsi:type="dcterms:W3CDTF">2018-05-09T18:28:11Z</dcterms:created>
  <dcterms:modified xsi:type="dcterms:W3CDTF">2018-05-15T15:06:04Z</dcterms:modified>
</cp:coreProperties>
</file>